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14" autoAdjust="0"/>
    <p:restoredTop sz="94660"/>
  </p:normalViewPr>
  <p:slideViewPr>
    <p:cSldViewPr snapToGrid="0">
      <p:cViewPr varScale="1">
        <p:scale>
          <a:sx n="124" d="100"/>
          <a:sy n="124" d="100"/>
        </p:scale>
        <p:origin x="365" y="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AF662F-D4E7-48BB-ABB9-A7FE6FE8BE3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4AE54A9-C190-4B8D-AFB6-E2174A84B64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C6974CC-7874-44B8-B150-74F0219E7D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4F711-6B5F-4EEC-A3A0-4C09A0A9AA33}" type="datetimeFigureOut">
              <a:rPr lang="en-US" smtClean="0"/>
              <a:t>10/24/2024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78497E-8BC9-441B-92B9-93681CDA98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4172E7F-C99E-4E4A-AFC7-38BE050137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B079C5-E6F7-4F09-931C-F019BB84EB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17143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579073-3CC5-4313-932E-CD6C45A49A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8FFA944-2D21-4315-A3AC-19877C7DA41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E38D47-54A4-455D-93B1-8885B05A90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4F711-6B5F-4EEC-A3A0-4C09A0A9AA33}" type="datetimeFigureOut">
              <a:rPr lang="en-US" smtClean="0"/>
              <a:t>10/24/2024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835C347-00CA-4BCE-9BC2-BE1C0F2DD6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C0C5E7A-B6B6-494D-AEC1-88C4E3E3A5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B079C5-E6F7-4F09-931C-F019BB84EB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88348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89EAA22-C249-4DEF-BFFF-1C26AE46DE7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591A6D2-0211-4AA6-962B-F54146CB08B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E93CB41-8604-4100-A567-2C5CCE015E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4F711-6B5F-4EEC-A3A0-4C09A0A9AA33}" type="datetimeFigureOut">
              <a:rPr lang="en-US" smtClean="0"/>
              <a:t>10/24/2024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C84D23-FB5F-40D4-A4ED-79530B6106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4D5BDAA-ABC5-41F9-9109-DCD6E2C102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B079C5-E6F7-4F09-931C-F019BB84EB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10985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91D42C-7F21-4C18-A0E4-37F8228BCA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283586-3892-4242-87AB-C8CA0DD1D1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31CAE1-2669-420E-BE34-98CD07EEFF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4F711-6B5F-4EEC-A3A0-4C09A0A9AA33}" type="datetimeFigureOut">
              <a:rPr lang="en-US" smtClean="0"/>
              <a:t>10/24/2024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D7A888B-B57D-43E0-9D48-F871FED604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B78CD70-356F-4825-8074-86CA5F4AFF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B079C5-E6F7-4F09-931C-F019BB84EB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64746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40C60E-00E2-442C-AF58-CE112CE8A1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F7785B8-1D8E-42AF-BAAB-B0A2FB04E6D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A3BF51-8114-49DD-AF84-AD0CD1D2E9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4F711-6B5F-4EEC-A3A0-4C09A0A9AA33}" type="datetimeFigureOut">
              <a:rPr lang="en-US" smtClean="0"/>
              <a:t>10/24/2024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87A35D3-5CEB-4BF9-AD31-A8490C7C75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A613D36-A099-4A50-A1A6-F4B56FDE76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B079C5-E6F7-4F09-931C-F019BB84EB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8896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7F8C14-B688-481F-94B1-CCA359F1DD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258128-55FD-4A8F-AED2-4BDDF81DC8D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A90C1A3-D225-43AF-BDDC-D56BD1C42D6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2E650CE-3EF5-437D-B628-A6C39E76E6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4F711-6B5F-4EEC-A3A0-4C09A0A9AA33}" type="datetimeFigureOut">
              <a:rPr lang="en-US" smtClean="0"/>
              <a:t>10/24/2024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5D4AE7F-4071-4879-ACCB-455F86C265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A3342A6-699F-46DE-BA99-436BB9A1ED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B079C5-E6F7-4F09-931C-F019BB84EB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74915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313D42-61AE-4C8C-B710-754FE3ABC6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F992AE4-062B-48BC-AFAF-B2010960C6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B54BAE1-5355-4FF0-83AD-ABFCDC37177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2ADD3B3-EABF-4DA8-B439-5E780DF962B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3394B2E-C6A2-481F-A849-A39173921DB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06131FF-F9D2-4F23-B78D-2226FD2BCB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4F711-6B5F-4EEC-A3A0-4C09A0A9AA33}" type="datetimeFigureOut">
              <a:rPr lang="en-US" smtClean="0"/>
              <a:t>10/24/2024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8CB826F-DF01-40E0-9ED3-4B5C9D9D01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8C1EF31-A011-4821-BC45-0B12D4C5C7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B079C5-E6F7-4F09-931C-F019BB84EB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15356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E270D3-5863-4651-8DDD-5EB1B6760D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F0CFABC-1083-46FC-B19D-883A410F31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4F711-6B5F-4EEC-A3A0-4C09A0A9AA33}" type="datetimeFigureOut">
              <a:rPr lang="en-US" smtClean="0"/>
              <a:t>10/24/2024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3AFD866-8153-450F-AEA8-E643D04D6E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97D6830-8F29-41CA-989D-B7732F0444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B079C5-E6F7-4F09-931C-F019BB84EB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1601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B06A4C0-6D21-4552-927D-D4B5A6F781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4F711-6B5F-4EEC-A3A0-4C09A0A9AA33}" type="datetimeFigureOut">
              <a:rPr lang="en-US" smtClean="0"/>
              <a:t>10/24/2024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D0A200B-7D0F-464D-956F-CD0610FD27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1D2F713-EF5A-4845-B0CA-7B122F6131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B079C5-E6F7-4F09-931C-F019BB84EB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3663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00BDA1-7FBE-4AF1-9CC5-A5FBBE1137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12472A-17BB-4A64-8E4C-E91903FBC1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877FA18-4862-4119-A42E-4ED08C69447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EA09B6B-1B05-43CB-B0BD-E46820D184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4F711-6B5F-4EEC-A3A0-4C09A0A9AA33}" type="datetimeFigureOut">
              <a:rPr lang="en-US" smtClean="0"/>
              <a:t>10/24/2024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2119677-76AD-4BB0-86AC-24569D3555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199178C-DE0D-40BC-8284-8AF26D9E0D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B079C5-E6F7-4F09-931C-F019BB84EB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0459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F83814-0681-4955-A2AA-60499B2D94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ADFE744-3200-421D-924E-E8AFC6D00B5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6DAD52D-BBB8-488F-883C-AC7F2549641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4987912-EB6F-40A4-AF2A-95C6650BFE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4F711-6B5F-4EEC-A3A0-4C09A0A9AA33}" type="datetimeFigureOut">
              <a:rPr lang="en-US" smtClean="0"/>
              <a:t>10/24/2024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44215BB-908F-4902-A08D-4FCEBFFD88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1025DBB-F7FB-4E74-965C-2C4A6A7746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B079C5-E6F7-4F09-931C-F019BB84EB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56846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8AED737-6FC4-4FC6-AE10-05C2FEB6A4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FA11DC0-AA66-403F-AA18-86F5B75C579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EED7147-8244-4816-B840-3487C09A084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D4F711-6B5F-4EEC-A3A0-4C09A0A9AA33}" type="datetimeFigureOut">
              <a:rPr lang="en-US" smtClean="0"/>
              <a:t>10/24/2024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C935904-5068-4529-8062-316297E80DE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4AE5421-6815-4D0C-930C-EC64FA7DBD0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B079C5-E6F7-4F09-931C-F019BB84EB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19878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mailto:innovation@dot.gov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fhwa.dot.gov/innovation/grants/" TargetMode="External"/><Relationship Id="rId2" Type="http://schemas.openxmlformats.org/officeDocument/2006/relationships/hyperlink" Target="https://www.grants.gov/search-results-detail/350699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indian.utah.gov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725971-998C-4843-984B-CB741EBD4F7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2023-2026 </a:t>
            </a:r>
            <a:r>
              <a:rPr lang="en-US" altLang="zh-CN" dirty="0"/>
              <a:t>Accelerated Innovation Deployment (AID) Demonstration Grants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14F8992-A5E4-4586-9B48-43F9E37425B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/>
              <a:t>Chenxi Liu</a:t>
            </a:r>
          </a:p>
          <a:p>
            <a:r>
              <a:rPr lang="en-US"/>
              <a:t>10/24/2024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74632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600F35-643D-45C0-810C-F4807E2AD4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Basic Information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C91780-543F-4BE4-8CA8-5038A7C0B4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Agency: USDOT FHWA</a:t>
            </a:r>
          </a:p>
          <a:p>
            <a:r>
              <a:rPr lang="en-US" dirty="0"/>
              <a:t>Contact: Fawn Thompson, </a:t>
            </a:r>
            <a:r>
              <a:rPr lang="en-US" dirty="0">
                <a:hlinkClick r:id="rId2"/>
              </a:rPr>
              <a:t>innovation@dot.gov</a:t>
            </a:r>
            <a:endParaRPr lang="en-US" dirty="0"/>
          </a:p>
          <a:p>
            <a:r>
              <a:rPr lang="en-US" dirty="0"/>
              <a:t>Key Date (FY 25):</a:t>
            </a:r>
          </a:p>
          <a:p>
            <a:pPr lvl="1"/>
            <a:r>
              <a:rPr lang="en-US" dirty="0"/>
              <a:t>Announcement Date: Feb. 25, 2025</a:t>
            </a:r>
          </a:p>
          <a:p>
            <a:pPr lvl="1"/>
            <a:r>
              <a:rPr lang="en-US" dirty="0"/>
              <a:t>Notice of Intent Due: Apr. 15, 2025</a:t>
            </a:r>
          </a:p>
          <a:p>
            <a:pPr lvl="1"/>
            <a:r>
              <a:rPr lang="en-US" dirty="0"/>
              <a:t>Application Due: May 27, 2025</a:t>
            </a:r>
          </a:p>
          <a:p>
            <a:pPr lvl="1"/>
            <a:r>
              <a:rPr lang="en-US" dirty="0"/>
              <a:t>Anticipated Award: Aug. 29, 2025</a:t>
            </a:r>
          </a:p>
          <a:p>
            <a:r>
              <a:rPr lang="en-US" dirty="0"/>
              <a:t>Grant Size: 10-15 awards, $12.5M total (FY25)</a:t>
            </a:r>
          </a:p>
          <a:p>
            <a:r>
              <a:rPr lang="en-US" dirty="0"/>
              <a:t>Award: $100K - $1M Each</a:t>
            </a:r>
          </a:p>
          <a:p>
            <a:r>
              <a:rPr lang="en-US" dirty="0"/>
              <a:t>Cost Share: 80% Federal, 20% Non-federal</a:t>
            </a:r>
          </a:p>
        </p:txBody>
      </p:sp>
    </p:spTree>
    <p:extLst>
      <p:ext uri="{BB962C8B-B14F-4D97-AF65-F5344CB8AC3E}">
        <p14:creationId xmlns:p14="http://schemas.microsoft.com/office/powerpoint/2010/main" val="14371166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CB779C-2FAD-46F2-807E-84EFA52771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Eligibility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1760A8-7D3D-4D13-8838-4387835066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State DOT: one application for DOT administered project</a:t>
            </a:r>
          </a:p>
          <a:p>
            <a:r>
              <a:rPr lang="en-US" dirty="0"/>
              <a:t>State DOT with LPA: two applications</a:t>
            </a:r>
          </a:p>
          <a:p>
            <a:r>
              <a:rPr lang="en-US" dirty="0"/>
              <a:t>Tribal Government: One application</a:t>
            </a:r>
          </a:p>
          <a:p>
            <a:r>
              <a:rPr lang="en-US" dirty="0"/>
              <a:t>FLMA: One application</a:t>
            </a:r>
          </a:p>
        </p:txBody>
      </p:sp>
    </p:spTree>
    <p:extLst>
      <p:ext uri="{BB962C8B-B14F-4D97-AF65-F5344CB8AC3E}">
        <p14:creationId xmlns:p14="http://schemas.microsoft.com/office/powerpoint/2010/main" val="27203436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600F35-643D-45C0-810C-F4807E2AD4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Project Objectives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D5627693-F4B9-47C3-96E4-307F814EDF6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4961" y="1457106"/>
            <a:ext cx="7605849" cy="4737431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D47E335A-1EB9-4956-80A0-4BE7C8DAF945}"/>
              </a:ext>
            </a:extLst>
          </p:cNvPr>
          <p:cNvSpPr txBox="1"/>
          <p:nvPr/>
        </p:nvSpPr>
        <p:spPr>
          <a:xfrm>
            <a:off x="8923903" y="3348681"/>
            <a:ext cx="25331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More details can be found </a:t>
            </a:r>
            <a:r>
              <a:rPr lang="en-US" altLang="zh-CN" dirty="0"/>
              <a:t>on NOFO Page 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62780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600F35-643D-45C0-810C-F4807E2AD4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Eligible Project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A779905-6AD5-4D18-959E-2EBD6542D8C0}"/>
              </a:ext>
            </a:extLst>
          </p:cNvPr>
          <p:cNvSpPr txBox="1"/>
          <p:nvPr/>
        </p:nvSpPr>
        <p:spPr>
          <a:xfrm>
            <a:off x="758194" y="1877223"/>
            <a:ext cx="3620528" cy="25853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An eligible project must be a pilot deployment by the applicant of a proven innovative practice or technology previously deployed by other transportation agencies and that the applicant intends to implement and adopt as a significant improvement from the applicant's conventional practice.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9BD743C3-AD1F-4868-AAAB-FFB95605E82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78722" y="98855"/>
            <a:ext cx="7744744" cy="4473145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4D4FA48D-3DC5-4B7E-A898-A352A528951F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31505" b="38770"/>
          <a:stretch/>
        </p:blipFill>
        <p:spPr>
          <a:xfrm>
            <a:off x="3961170" y="4649081"/>
            <a:ext cx="7968965" cy="1767015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2229536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14427A-2DAD-46B5-9E2C-FABA13E5D6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Submission Details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E0D847-CE66-4731-8660-23BA75B271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Notice of Intent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E7516CD2-C268-44B6-A479-2F17A76825F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47016" y="1825625"/>
            <a:ext cx="6813955" cy="48507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48348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14427A-2DAD-46B5-9E2C-FABA13E5D6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Submission Details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E0D847-CE66-4731-8660-23BA75B271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Application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316987BB-C226-4CFE-88A5-790F0F42206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02461" y="1863156"/>
            <a:ext cx="8388813" cy="4313807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0CC1492D-B5B2-4D6E-8AB5-FFA0B2F0D199}"/>
              </a:ext>
            </a:extLst>
          </p:cNvPr>
          <p:cNvSpPr txBox="1"/>
          <p:nvPr/>
        </p:nvSpPr>
        <p:spPr>
          <a:xfrm>
            <a:off x="1019432" y="2992200"/>
            <a:ext cx="16249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Page 15-24</a:t>
            </a:r>
          </a:p>
        </p:txBody>
      </p:sp>
    </p:spTree>
    <p:extLst>
      <p:ext uri="{BB962C8B-B14F-4D97-AF65-F5344CB8AC3E}">
        <p14:creationId xmlns:p14="http://schemas.microsoft.com/office/powerpoint/2010/main" val="240987375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14427A-2DAD-46B5-9E2C-FABA13E5D6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Useful Links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E0D847-CE66-4731-8660-23BA75B271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NOFO: </a:t>
            </a:r>
            <a:r>
              <a:rPr lang="en-US" dirty="0">
                <a:hlinkClick r:id="rId2"/>
              </a:rPr>
              <a:t>https://www.grants.gov/search-results-detail/350699</a:t>
            </a:r>
            <a:r>
              <a:rPr lang="en-US" dirty="0"/>
              <a:t> </a:t>
            </a:r>
          </a:p>
          <a:p>
            <a:r>
              <a:rPr lang="en-US" dirty="0"/>
              <a:t>AID FHWA: </a:t>
            </a:r>
            <a:r>
              <a:rPr lang="en-US" dirty="0">
                <a:hlinkClick r:id="rId3"/>
              </a:rPr>
              <a:t>https://www.fhwa.dot.gov/innovation/grants/</a:t>
            </a:r>
            <a:r>
              <a:rPr lang="en-US" dirty="0"/>
              <a:t> </a:t>
            </a:r>
          </a:p>
          <a:p>
            <a:r>
              <a:rPr lang="en-US" dirty="0"/>
              <a:t>Utah Indian Affairs: </a:t>
            </a:r>
            <a:r>
              <a:rPr lang="en-US" dirty="0">
                <a:hlinkClick r:id="rId4"/>
              </a:rPr>
              <a:t>https://indian.utah.gov/</a:t>
            </a:r>
            <a:r>
              <a:rPr lang="en-US" dirty="0"/>
              <a:t>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684938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114</TotalTime>
  <Words>233</Words>
  <Application>Microsoft Office PowerPoint</Application>
  <PresentationFormat>Widescreen</PresentationFormat>
  <Paragraphs>33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Theme</vt:lpstr>
      <vt:lpstr>2023-2026 Accelerated Innovation Deployment (AID) Demonstration Grants</vt:lpstr>
      <vt:lpstr>Basic Information</vt:lpstr>
      <vt:lpstr>Eligibility</vt:lpstr>
      <vt:lpstr>Project Objectives</vt:lpstr>
      <vt:lpstr>Eligible Project</vt:lpstr>
      <vt:lpstr>Submission Details</vt:lpstr>
      <vt:lpstr>Submission Details</vt:lpstr>
      <vt:lpstr>Useful Links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2023-2026 Accelerated Innovation Deployment (AID) Demonstration Grants</dc:title>
  <dc:creator>Chenxi Liu</dc:creator>
  <cp:lastModifiedBy>Chenxi Liu</cp:lastModifiedBy>
  <cp:revision>11</cp:revision>
  <dcterms:created xsi:type="dcterms:W3CDTF">2024-10-10T18:05:51Z</dcterms:created>
  <dcterms:modified xsi:type="dcterms:W3CDTF">2024-10-24T23:01:54Z</dcterms:modified>
</cp:coreProperties>
</file>