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98" r:id="rId5"/>
    <p:sldId id="3076" r:id="rId6"/>
    <p:sldId id="3154" r:id="rId7"/>
    <p:sldId id="3155" r:id="rId8"/>
    <p:sldId id="3172" r:id="rId9"/>
    <p:sldId id="3156" r:id="rId10"/>
    <p:sldId id="3157" r:id="rId11"/>
    <p:sldId id="3158" r:id="rId12"/>
    <p:sldId id="3159" r:id="rId13"/>
    <p:sldId id="3160" r:id="rId14"/>
    <p:sldId id="3161" r:id="rId15"/>
    <p:sldId id="3164" r:id="rId16"/>
    <p:sldId id="3165" r:id="rId17"/>
    <p:sldId id="3173" r:id="rId18"/>
    <p:sldId id="3170" r:id="rId19"/>
    <p:sldId id="31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554"/>
    <a:srgbClr val="E1DCF8"/>
    <a:srgbClr val="FF1111"/>
    <a:srgbClr val="FF3300"/>
    <a:srgbClr val="FF5050"/>
    <a:srgbClr val="000000"/>
    <a:srgbClr val="FE6D73"/>
    <a:srgbClr val="8D8D8D"/>
    <a:srgbClr val="57A3A3"/>
    <a:srgbClr val="606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8220" autoAdjust="0"/>
  </p:normalViewPr>
  <p:slideViewPr>
    <p:cSldViewPr>
      <p:cViewPr varScale="1">
        <p:scale>
          <a:sx n="109" d="100"/>
          <a:sy n="109" d="100"/>
        </p:scale>
        <p:origin x="994" y="72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10/24/2024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36389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45387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5572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94978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00654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8131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8936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578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4332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8338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63426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082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58844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5848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10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7025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henxi.liu@utah.ed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gi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henxi.liu@utah.ed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5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5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0" descr="A city with many cars and buildings&#10;&#10;Description automatically generated">
            <a:extLst>
              <a:ext uri="{FF2B5EF4-FFF2-40B4-BE49-F238E27FC236}">
                <a16:creationId xmlns:a16="http://schemas.microsoft.com/office/drawing/2014/main" id="{D2CDB260-97A3-6210-C4BF-A01868CBAB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80588" cy="68040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677453"/>
            <a:ext cx="7845108" cy="1261295"/>
          </a:xfrm>
        </p:spPr>
        <p:txBody>
          <a:bodyPr anchor="ctr" anchorCtr="0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/>
              <a:t>Multi-task Sensing and Interaction System with Edge Artificial Intelligence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0" y="1939111"/>
            <a:ext cx="5433695" cy="2023289"/>
          </a:xfrm>
          <a:solidFill>
            <a:schemeClr val="tx1">
              <a:alpha val="60000"/>
            </a:schemeClr>
          </a:solidFill>
        </p:spPr>
        <p:txBody>
          <a:bodyPr/>
          <a:lstStyle/>
          <a:p>
            <a:r>
              <a:rPr lang="en-US" dirty="0"/>
              <a:t>Chenxi (Dylan) Liu</a:t>
            </a:r>
          </a:p>
          <a:p>
            <a:r>
              <a:rPr lang="en-US" dirty="0"/>
              <a:t>Incoming Assistant Professor</a:t>
            </a:r>
          </a:p>
          <a:p>
            <a:r>
              <a:rPr lang="en-US" altLang="zh-CN" dirty="0"/>
              <a:t>Civil &amp; Environmental Engineering</a:t>
            </a:r>
          </a:p>
          <a:p>
            <a:r>
              <a:rPr lang="en-US" altLang="zh-CN" dirty="0"/>
              <a:t>University of Utah, Salt Lake City</a:t>
            </a:r>
          </a:p>
          <a:p>
            <a:r>
              <a:rPr lang="en-US" altLang="zh-CN" dirty="0"/>
              <a:t>June 10, 2024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B6DF9-1418-7077-28A5-2A7A53E13F4A}"/>
              </a:ext>
            </a:extLst>
          </p:cNvPr>
          <p:cNvCxnSpPr>
            <a:cxnSpLocks/>
          </p:cNvCxnSpPr>
          <p:nvPr/>
        </p:nvCxnSpPr>
        <p:spPr>
          <a:xfrm>
            <a:off x="-3045" y="6832340"/>
            <a:ext cx="9784080" cy="0"/>
          </a:xfrm>
          <a:prstGeom prst="line">
            <a:avLst/>
          </a:prstGeom>
          <a:ln w="60325"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F23AC3-5507-D776-603E-033C368E406E}"/>
              </a:ext>
            </a:extLst>
          </p:cNvPr>
          <p:cNvCxnSpPr>
            <a:cxnSpLocks/>
          </p:cNvCxnSpPr>
          <p:nvPr/>
        </p:nvCxnSpPr>
        <p:spPr>
          <a:xfrm>
            <a:off x="11760000" y="6832340"/>
            <a:ext cx="432000" cy="260"/>
          </a:xfrm>
          <a:prstGeom prst="line">
            <a:avLst/>
          </a:prstGeom>
          <a:ln w="60325"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E1AC85-9B6A-80C9-4B07-32F69574F577}"/>
              </a:ext>
            </a:extLst>
          </p:cNvPr>
          <p:cNvCxnSpPr>
            <a:cxnSpLocks/>
          </p:cNvCxnSpPr>
          <p:nvPr/>
        </p:nvCxnSpPr>
        <p:spPr>
          <a:xfrm>
            <a:off x="4343400" y="609600"/>
            <a:ext cx="7848600" cy="0"/>
          </a:xfrm>
          <a:prstGeom prst="line">
            <a:avLst/>
          </a:prstGeom>
          <a:ln w="127000"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1FE8FC90-08F5-DDA1-FAAF-64EB31D15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096" y="1967064"/>
            <a:ext cx="2414904" cy="107871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DE57E6-A9C9-DC67-7E22-FAA624493B3D}"/>
              </a:ext>
            </a:extLst>
          </p:cNvPr>
          <p:cNvCxnSpPr>
            <a:cxnSpLocks/>
          </p:cNvCxnSpPr>
          <p:nvPr/>
        </p:nvCxnSpPr>
        <p:spPr>
          <a:xfrm>
            <a:off x="9780588" y="3402012"/>
            <a:ext cx="2411412" cy="0"/>
          </a:xfrm>
          <a:prstGeom prst="line">
            <a:avLst/>
          </a:prstGeom>
          <a:ln w="127000"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D88E82FD-C066-0193-B94F-CDBC97C6CD99}"/>
              </a:ext>
            </a:extLst>
          </p:cNvPr>
          <p:cNvSpPr txBox="1">
            <a:spLocks/>
          </p:cNvSpPr>
          <p:nvPr/>
        </p:nvSpPr>
        <p:spPr>
          <a:xfrm>
            <a:off x="-12699" y="6455032"/>
            <a:ext cx="6337299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Figure Sources: </a:t>
            </a:r>
            <a:r>
              <a:rPr lang="en-US" altLang="zh-CN" sz="1400" dirty="0">
                <a:solidFill>
                  <a:schemeClr val="bg1"/>
                </a:solidFill>
              </a:rPr>
              <a:t>ChatGPT 4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74A4C7-8BA4-9D55-647C-3113E03BBB96}"/>
              </a:ext>
            </a:extLst>
          </p:cNvPr>
          <p:cNvSpPr txBox="1"/>
          <p:nvPr/>
        </p:nvSpPr>
        <p:spPr>
          <a:xfrm>
            <a:off x="9912430" y="5554650"/>
            <a:ext cx="211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University of Utah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25E8C0-F466-6D3F-1050-E890232FF5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3607302"/>
            <a:ext cx="1818166" cy="1950396"/>
          </a:xfrm>
          <a:prstGeom prst="rect">
            <a:avLst/>
          </a:prstGeom>
        </p:spPr>
      </p:pic>
      <p:sp>
        <p:nvSpPr>
          <p:cNvPr id="19" name="正方形/長方形 57">
            <a:extLst>
              <a:ext uri="{FF2B5EF4-FFF2-40B4-BE49-F238E27FC236}">
                <a16:creationId xmlns:a16="http://schemas.microsoft.com/office/drawing/2014/main" id="{53165DE5-0D62-D4D6-479E-BE722D13F65B}"/>
              </a:ext>
            </a:extLst>
          </p:cNvPr>
          <p:cNvSpPr/>
          <p:nvPr/>
        </p:nvSpPr>
        <p:spPr>
          <a:xfrm>
            <a:off x="6493190" y="5449978"/>
            <a:ext cx="3300097" cy="798422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ea typeface="+mn-lt"/>
                <a:cs typeface="+mn-lt"/>
              </a:rPr>
              <a:t>Email:</a:t>
            </a:r>
            <a:r>
              <a:rPr lang="en-US" sz="1600" b="1" u="sng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b="1" u="sng" dirty="0">
                <a:solidFill>
                  <a:schemeClr val="tx1"/>
                </a:solidFill>
                <a:ea typeface="+mn-lt"/>
                <a:cs typeface="+mn-lt"/>
                <a:hlinkClick r:id="rId6"/>
              </a:rPr>
              <a:t>chenxi.liu@utah.edu</a:t>
            </a:r>
            <a:r>
              <a:rPr lang="en-US" sz="1600" b="1" u="sng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</a:p>
          <a:p>
            <a:r>
              <a:rPr lang="en-US" sz="1600" b="1" dirty="0">
                <a:solidFill>
                  <a:schemeClr val="tx1"/>
                </a:solidFill>
                <a:ea typeface="+mn-lt"/>
                <a:cs typeface="+mn-lt"/>
              </a:rPr>
              <a:t>Website: </a:t>
            </a:r>
            <a:r>
              <a:rPr lang="en-US" sz="1600" b="1" u="sng" dirty="0">
                <a:solidFill>
                  <a:schemeClr val="accent1"/>
                </a:solidFill>
                <a:ea typeface="+mn-lt"/>
                <a:cs typeface="+mn-lt"/>
              </a:rPr>
              <a:t>chenxiliu-dylan-github.io </a:t>
            </a:r>
            <a:endParaRPr lang="en-US" sz="1600" dirty="0">
              <a:solidFill>
                <a:schemeClr val="accent1"/>
              </a:solidFill>
              <a:ea typeface="+mn-lt"/>
              <a:cs typeface="+mn-lt"/>
            </a:endParaRPr>
          </a:p>
        </p:txBody>
      </p:sp>
      <p:sp>
        <p:nvSpPr>
          <p:cNvPr id="22" name="正方形/長方形 58">
            <a:extLst>
              <a:ext uri="{FF2B5EF4-FFF2-40B4-BE49-F238E27FC236}">
                <a16:creationId xmlns:a16="http://schemas.microsoft.com/office/drawing/2014/main" id="{31048893-1C99-48D8-C0D7-A4A24182A2F9}"/>
              </a:ext>
            </a:extLst>
          </p:cNvPr>
          <p:cNvSpPr/>
          <p:nvPr/>
        </p:nvSpPr>
        <p:spPr>
          <a:xfrm>
            <a:off x="7636190" y="5157615"/>
            <a:ext cx="2157096" cy="290641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</a:rPr>
              <a:t>Contact Information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664CD5-8CE1-06D5-B5FB-577FA7161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298" y="6371351"/>
            <a:ext cx="1482357" cy="39819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C6CDB-40D1-B1C5-E51B-C225E7C1EF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rgbClr val="FF0000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008BA7-180F-A72A-7C4A-3D4E92C6DF69}"/>
              </a:ext>
            </a:extLst>
          </p:cNvPr>
          <p:cNvCxnSpPr>
            <a:cxnSpLocks/>
          </p:cNvCxnSpPr>
          <p:nvPr/>
        </p:nvCxnSpPr>
        <p:spPr>
          <a:xfrm>
            <a:off x="-3045" y="6832340"/>
            <a:ext cx="978408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FD7970-E4A1-7983-B504-6AE12104D12F}"/>
              </a:ext>
            </a:extLst>
          </p:cNvPr>
          <p:cNvCxnSpPr>
            <a:cxnSpLocks/>
          </p:cNvCxnSpPr>
          <p:nvPr/>
        </p:nvCxnSpPr>
        <p:spPr>
          <a:xfrm>
            <a:off x="11760000" y="6832340"/>
            <a:ext cx="432000" cy="260"/>
          </a:xfrm>
          <a:prstGeom prst="line">
            <a:avLst/>
          </a:prstGeom>
          <a:ln w="603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0B842E4-568A-5B98-E3C9-5B6F6B9E34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035" y="6247481"/>
            <a:ext cx="1978965" cy="554392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983BD12B-D1A8-5D64-7235-1F68D03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3828"/>
            <a:ext cx="11328000" cy="432000"/>
          </a:xfrm>
        </p:spPr>
        <p:txBody>
          <a:bodyPr/>
          <a:lstStyle/>
          <a:p>
            <a:r>
              <a:rPr lang="en-US" dirty="0"/>
              <a:t>Demonstration 1: Roadway Environment Perception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64BD51-A71B-199C-F223-9C1428B70854}"/>
              </a:ext>
            </a:extLst>
          </p:cNvPr>
          <p:cNvSpPr txBox="1"/>
          <p:nvPr/>
        </p:nvSpPr>
        <p:spPr>
          <a:xfrm>
            <a:off x="9864666" y="4499265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Visibility: 0.58 mile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EAD8936-5B31-AFDB-F65A-3275CBCE3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50" y="990600"/>
            <a:ext cx="6334028" cy="50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EE1DB8-C0B0-B758-9893-C3DEC199D9CA}"/>
              </a:ext>
            </a:extLst>
          </p:cNvPr>
          <p:cNvSpPr/>
          <p:nvPr/>
        </p:nvSpPr>
        <p:spPr>
          <a:xfrm>
            <a:off x="530287" y="5938748"/>
            <a:ext cx="5407831" cy="427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R</a:t>
            </a:r>
            <a:r>
              <a:rPr lang="en-US" altLang="zh-CN" sz="1600" dirty="0">
                <a:solidFill>
                  <a:prstClr val="black"/>
                </a:solidFill>
                <a:cs typeface="Times New Roman" panose="02020603050405020304" pitchFamily="18" charset="0"/>
              </a:rPr>
              <a:t>eal-time road surface monitoring in Washington State</a:t>
            </a:r>
            <a:endParaRPr lang="en-US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BF953F6-151A-685A-53EB-7FBA46C8C31E}"/>
              </a:ext>
            </a:extLst>
          </p:cNvPr>
          <p:cNvGraphicFramePr>
            <a:graphicFrameLocks noGrp="1"/>
          </p:cNvGraphicFramePr>
          <p:nvPr/>
        </p:nvGraphicFramePr>
        <p:xfrm>
          <a:off x="6864315" y="989698"/>
          <a:ext cx="5057633" cy="495537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22519">
                  <a:extLst>
                    <a:ext uri="{9D8B030D-6E8A-4147-A177-3AD203B41FA5}">
                      <a16:colId xmlns:a16="http://schemas.microsoft.com/office/drawing/2014/main" val="4191200143"/>
                    </a:ext>
                  </a:extLst>
                </a:gridCol>
                <a:gridCol w="722519">
                  <a:extLst>
                    <a:ext uri="{9D8B030D-6E8A-4147-A177-3AD203B41FA5}">
                      <a16:colId xmlns:a16="http://schemas.microsoft.com/office/drawing/2014/main" val="3483436435"/>
                    </a:ext>
                  </a:extLst>
                </a:gridCol>
                <a:gridCol w="722519">
                  <a:extLst>
                    <a:ext uri="{9D8B030D-6E8A-4147-A177-3AD203B41FA5}">
                      <a16:colId xmlns:a16="http://schemas.microsoft.com/office/drawing/2014/main" val="2685539820"/>
                    </a:ext>
                  </a:extLst>
                </a:gridCol>
                <a:gridCol w="722519">
                  <a:extLst>
                    <a:ext uri="{9D8B030D-6E8A-4147-A177-3AD203B41FA5}">
                      <a16:colId xmlns:a16="http://schemas.microsoft.com/office/drawing/2014/main" val="2840459602"/>
                    </a:ext>
                  </a:extLst>
                </a:gridCol>
                <a:gridCol w="722519">
                  <a:extLst>
                    <a:ext uri="{9D8B030D-6E8A-4147-A177-3AD203B41FA5}">
                      <a16:colId xmlns:a16="http://schemas.microsoft.com/office/drawing/2014/main" val="262550837"/>
                    </a:ext>
                  </a:extLst>
                </a:gridCol>
                <a:gridCol w="722519">
                  <a:extLst>
                    <a:ext uri="{9D8B030D-6E8A-4147-A177-3AD203B41FA5}">
                      <a16:colId xmlns:a16="http://schemas.microsoft.com/office/drawing/2014/main" val="437605297"/>
                    </a:ext>
                  </a:extLst>
                </a:gridCol>
                <a:gridCol w="722519">
                  <a:extLst>
                    <a:ext uri="{9D8B030D-6E8A-4147-A177-3AD203B41FA5}">
                      <a16:colId xmlns:a16="http://schemas.microsoft.com/office/drawing/2014/main" val="4023165021"/>
                    </a:ext>
                  </a:extLst>
                </a:gridCol>
              </a:tblGrid>
              <a:tr h="23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</a:rPr>
                        <a:t>Model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</a:rPr>
                        <a:t>Accuracy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</a:rPr>
                        <a:t>Mean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438459"/>
                  </a:ext>
                </a:extLst>
              </a:tr>
              <a:tr h="2345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</a:rPr>
                        <a:t>RF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Dry</a:t>
                      </a:r>
                    </a:p>
                  </a:txBody>
                  <a:tcPr marL="68580" marR="6858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Wet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Snowy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Icy</a:t>
                      </a: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</a:rPr>
                        <a:t>95.25%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894054"/>
                  </a:ext>
                </a:extLst>
              </a:tr>
              <a:tr h="23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Dry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</a:p>
                  </a:txBody>
                  <a:tcPr marL="68580" marR="6858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055097"/>
                  </a:ext>
                </a:extLst>
              </a:tr>
              <a:tr h="23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Wet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68580" marR="6858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654458"/>
                  </a:ext>
                </a:extLst>
              </a:tr>
              <a:tr h="23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Snowy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68580" marR="6858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439025"/>
                  </a:ext>
                </a:extLst>
              </a:tr>
              <a:tr h="23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Icy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68580" marR="6858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0.85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23387"/>
                  </a:ext>
                </a:extLst>
              </a:tr>
              <a:tr h="2345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</a:rPr>
                        <a:t>KNN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Dry</a:t>
                      </a:r>
                    </a:p>
                  </a:txBody>
                  <a:tcPr marL="68580" marR="6858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Wet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Snowy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Icy</a:t>
                      </a: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</a:rPr>
                        <a:t>83.65%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99581"/>
                  </a:ext>
                </a:extLst>
              </a:tr>
              <a:tr h="23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Dry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94292"/>
                  </a:ext>
                </a:extLst>
              </a:tr>
              <a:tr h="23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Wet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0.81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119581"/>
                  </a:ext>
                </a:extLst>
              </a:tr>
              <a:tr h="23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Snowy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0.87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76864"/>
                  </a:ext>
                </a:extLst>
              </a:tr>
              <a:tr h="23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Icy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90352"/>
                  </a:ext>
                </a:extLst>
              </a:tr>
              <a:tr h="2345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</a:rPr>
                        <a:t>SVM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Dry</a:t>
                      </a: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Wet</a:t>
                      </a: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Snow</a:t>
                      </a: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Icy</a:t>
                      </a: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</a:rPr>
                        <a:t>35.82%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2180"/>
                  </a:ext>
                </a:extLst>
              </a:tr>
              <a:tr h="23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Dry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841329"/>
                  </a:ext>
                </a:extLst>
              </a:tr>
              <a:tr h="23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Wet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0.34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442096"/>
                  </a:ext>
                </a:extLst>
              </a:tr>
              <a:tr h="23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Snow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378063"/>
                  </a:ext>
                </a:extLst>
              </a:tr>
              <a:tr h="23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Icy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240390"/>
                  </a:ext>
                </a:extLst>
              </a:tr>
              <a:tr h="2345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</a:rPr>
                        <a:t>NB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b="1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Dry</a:t>
                      </a: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Wet</a:t>
                      </a: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Snow</a:t>
                      </a: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Icy</a:t>
                      </a: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effectLst/>
                        </a:rPr>
                        <a:t>66.36%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10443007"/>
                  </a:ext>
                </a:extLst>
              </a:tr>
              <a:tr h="23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Dry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0.86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337281"/>
                  </a:ext>
                </a:extLst>
              </a:tr>
              <a:tr h="23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Wet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0.77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48032"/>
                  </a:ext>
                </a:extLst>
              </a:tr>
              <a:tr h="23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Snow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924658"/>
                  </a:ext>
                </a:extLst>
              </a:tr>
              <a:tr h="23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Icy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426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6188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664CD5-8CE1-06D5-B5FB-577FA7161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298" y="6371351"/>
            <a:ext cx="1482357" cy="39819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C6CDB-40D1-B1C5-E51B-C225E7C1EF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rgbClr val="FF0000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11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008BA7-180F-A72A-7C4A-3D4E92C6DF69}"/>
              </a:ext>
            </a:extLst>
          </p:cNvPr>
          <p:cNvCxnSpPr>
            <a:cxnSpLocks/>
          </p:cNvCxnSpPr>
          <p:nvPr/>
        </p:nvCxnSpPr>
        <p:spPr>
          <a:xfrm>
            <a:off x="-3045" y="6832340"/>
            <a:ext cx="978408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FD7970-E4A1-7983-B504-6AE12104D12F}"/>
              </a:ext>
            </a:extLst>
          </p:cNvPr>
          <p:cNvCxnSpPr>
            <a:cxnSpLocks/>
          </p:cNvCxnSpPr>
          <p:nvPr/>
        </p:nvCxnSpPr>
        <p:spPr>
          <a:xfrm>
            <a:off x="11760000" y="6832340"/>
            <a:ext cx="432000" cy="260"/>
          </a:xfrm>
          <a:prstGeom prst="line">
            <a:avLst/>
          </a:prstGeom>
          <a:ln w="603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0B842E4-568A-5B98-E3C9-5B6F6B9E34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035" y="6247481"/>
            <a:ext cx="1978965" cy="554392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983BD12B-D1A8-5D64-7235-1F68D03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3828"/>
            <a:ext cx="11328000" cy="432000"/>
          </a:xfrm>
        </p:spPr>
        <p:txBody>
          <a:bodyPr/>
          <a:lstStyle/>
          <a:p>
            <a:r>
              <a:rPr lang="en-US" dirty="0"/>
              <a:t>Demonstration 2: Vehicle Detection and Classification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862C4-FD93-EFB8-2AE1-85820E590E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09" y="1796898"/>
            <a:ext cx="5670244" cy="217017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04E080-E1EF-3092-D2A6-76DB36974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15277"/>
              </p:ext>
            </p:extLst>
          </p:nvPr>
        </p:nvGraphicFramePr>
        <p:xfrm>
          <a:off x="445996" y="4099341"/>
          <a:ext cx="11399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5368">
                  <a:extLst>
                    <a:ext uri="{9D8B030D-6E8A-4147-A177-3AD203B41FA5}">
                      <a16:colId xmlns:a16="http://schemas.microsoft.com/office/drawing/2014/main" val="3897964987"/>
                    </a:ext>
                  </a:extLst>
                </a:gridCol>
                <a:gridCol w="1554593">
                  <a:extLst>
                    <a:ext uri="{9D8B030D-6E8A-4147-A177-3AD203B41FA5}">
                      <a16:colId xmlns:a16="http://schemas.microsoft.com/office/drawing/2014/main" val="4108756224"/>
                    </a:ext>
                  </a:extLst>
                </a:gridCol>
                <a:gridCol w="1849980">
                  <a:extLst>
                    <a:ext uri="{9D8B030D-6E8A-4147-A177-3AD203B41FA5}">
                      <a16:colId xmlns:a16="http://schemas.microsoft.com/office/drawing/2014/main" val="3840699401"/>
                    </a:ext>
                  </a:extLst>
                </a:gridCol>
                <a:gridCol w="1849980">
                  <a:extLst>
                    <a:ext uri="{9D8B030D-6E8A-4147-A177-3AD203B41FA5}">
                      <a16:colId xmlns:a16="http://schemas.microsoft.com/office/drawing/2014/main" val="3281239320"/>
                    </a:ext>
                  </a:extLst>
                </a:gridCol>
                <a:gridCol w="1849980">
                  <a:extLst>
                    <a:ext uri="{9D8B030D-6E8A-4147-A177-3AD203B41FA5}">
                      <a16:colId xmlns:a16="http://schemas.microsoft.com/office/drawing/2014/main" val="2703725259"/>
                    </a:ext>
                  </a:extLst>
                </a:gridCol>
                <a:gridCol w="2149979">
                  <a:extLst>
                    <a:ext uri="{9D8B030D-6E8A-4147-A177-3AD203B41FA5}">
                      <a16:colId xmlns:a16="http://schemas.microsoft.com/office/drawing/2014/main" val="467822041"/>
                    </a:ext>
                  </a:extLst>
                </a:gridCol>
              </a:tblGrid>
              <a:tr h="28727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Car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Truck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Bus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Cyclist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Background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0964673"/>
                  </a:ext>
                </a:extLst>
              </a:tr>
              <a:tr h="2872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Car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91%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116558957"/>
                  </a:ext>
                </a:extLst>
              </a:tr>
              <a:tr h="2872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Truck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87%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922773743"/>
                  </a:ext>
                </a:extLst>
              </a:tr>
              <a:tr h="2872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Bus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23151682"/>
                  </a:ext>
                </a:extLst>
              </a:tr>
              <a:tr h="2872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Cyclist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37294442"/>
                  </a:ext>
                </a:extLst>
              </a:tr>
              <a:tr h="2872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Background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89655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2C9257-D80A-9D22-88B5-2AE11542CF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997" y="1796898"/>
            <a:ext cx="5865672" cy="2163122"/>
          </a:xfrm>
          <a:prstGeom prst="rect">
            <a:avLst/>
          </a:prstGeom>
        </p:spPr>
      </p:pic>
      <p:sp>
        <p:nvSpPr>
          <p:cNvPr id="7" name="正方形/長方形 57">
            <a:extLst>
              <a:ext uri="{FF2B5EF4-FFF2-40B4-BE49-F238E27FC236}">
                <a16:creationId xmlns:a16="http://schemas.microsoft.com/office/drawing/2014/main" id="{CEF76BC3-2290-CA5F-5844-D5E5429486AC}"/>
              </a:ext>
            </a:extLst>
          </p:cNvPr>
          <p:cNvSpPr/>
          <p:nvPr/>
        </p:nvSpPr>
        <p:spPr>
          <a:xfrm>
            <a:off x="419583" y="896406"/>
            <a:ext cx="11533016" cy="768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[</a:t>
            </a:r>
            <a:r>
              <a:rPr lang="en-US" altLang="zh-CN" b="1" dirty="0">
                <a:solidFill>
                  <a:schemeClr val="tx1"/>
                </a:solidFill>
              </a:rPr>
              <a:t>Environmental-aware Sensing Tech</a:t>
            </a:r>
            <a:r>
              <a:rPr lang="en-US" altLang="zh-CN" dirty="0">
                <a:solidFill>
                  <a:schemeClr val="tx1"/>
                </a:solidFill>
              </a:rPr>
              <a:t>]: By Embedding the Environmental Information, the System can detect and classify objects in various weather and light conditions with high accuracy.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3782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A picture containing text, different, group, bunch&#10;&#10;Description automatically generated">
            <a:extLst>
              <a:ext uri="{FF2B5EF4-FFF2-40B4-BE49-F238E27FC236}">
                <a16:creationId xmlns:a16="http://schemas.microsoft.com/office/drawing/2014/main" id="{CD30E5CB-9602-8429-5A2D-526312BFB7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567" y="1047169"/>
            <a:ext cx="5764132" cy="452514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664CD5-8CE1-06D5-B5FB-577FA7161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298" y="6371351"/>
            <a:ext cx="1482357" cy="39819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C6CDB-40D1-B1C5-E51B-C225E7C1EF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rgbClr val="FF0000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12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008BA7-180F-A72A-7C4A-3D4E92C6DF69}"/>
              </a:ext>
            </a:extLst>
          </p:cNvPr>
          <p:cNvCxnSpPr>
            <a:cxnSpLocks/>
          </p:cNvCxnSpPr>
          <p:nvPr/>
        </p:nvCxnSpPr>
        <p:spPr>
          <a:xfrm>
            <a:off x="-3045" y="6832340"/>
            <a:ext cx="978408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FD7970-E4A1-7983-B504-6AE12104D12F}"/>
              </a:ext>
            </a:extLst>
          </p:cNvPr>
          <p:cNvCxnSpPr>
            <a:cxnSpLocks/>
          </p:cNvCxnSpPr>
          <p:nvPr/>
        </p:nvCxnSpPr>
        <p:spPr>
          <a:xfrm>
            <a:off x="11760000" y="6832340"/>
            <a:ext cx="432000" cy="260"/>
          </a:xfrm>
          <a:prstGeom prst="line">
            <a:avLst/>
          </a:prstGeom>
          <a:ln w="603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0B842E4-568A-5B98-E3C9-5B6F6B9E34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035" y="6247481"/>
            <a:ext cx="1978965" cy="554392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983BD12B-D1A8-5D64-7235-1F68D03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3828"/>
            <a:ext cx="11328000" cy="432000"/>
          </a:xfrm>
        </p:spPr>
        <p:txBody>
          <a:bodyPr/>
          <a:lstStyle/>
          <a:p>
            <a:r>
              <a:rPr lang="en-US" dirty="0"/>
              <a:t>Demonstration 3: VRUs Detection and Classification</a:t>
            </a:r>
          </a:p>
        </p:txBody>
      </p:sp>
      <p:pic>
        <p:nvPicPr>
          <p:cNvPr id="50" name="Picture 4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AD8962-1FE8-B659-6E86-D1ED9CC0BE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05" y="953006"/>
            <a:ext cx="4917483" cy="423491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A9E07F4-5241-9204-6BD5-133E4F0D0C1C}"/>
              </a:ext>
            </a:extLst>
          </p:cNvPr>
          <p:cNvSpPr txBox="1"/>
          <p:nvPr/>
        </p:nvSpPr>
        <p:spPr>
          <a:xfrm>
            <a:off x="637919" y="5308527"/>
            <a:ext cx="4244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/>
              <a:t>25-keypoints Pose Estimation (Openpose)</a:t>
            </a:r>
            <a:endParaRPr lang="en-US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E19719A-B369-524A-D2C8-DA5B4F2D99E9}"/>
              </a:ext>
            </a:extLst>
          </p:cNvPr>
          <p:cNvCxnSpPr>
            <a:cxnSpLocks/>
          </p:cNvCxnSpPr>
          <p:nvPr/>
        </p:nvCxnSpPr>
        <p:spPr>
          <a:xfrm>
            <a:off x="5493932" y="1105921"/>
            <a:ext cx="0" cy="449789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02CA2420-216F-909D-8262-101D548BD815}"/>
              </a:ext>
            </a:extLst>
          </p:cNvPr>
          <p:cNvSpPr/>
          <p:nvPr/>
        </p:nvSpPr>
        <p:spPr>
          <a:xfrm>
            <a:off x="5625077" y="1657534"/>
            <a:ext cx="1098320" cy="22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Wait</a:t>
            </a:r>
            <a:r>
              <a:rPr lang="en-US" altLang="zh-CN" sz="2000" b="1" dirty="0">
                <a:solidFill>
                  <a:schemeClr val="tx1"/>
                </a:solidFill>
              </a:rPr>
              <a:t>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778CE1-1724-8907-9B7A-B837C7344476}"/>
              </a:ext>
            </a:extLst>
          </p:cNvPr>
          <p:cNvSpPr/>
          <p:nvPr/>
        </p:nvSpPr>
        <p:spPr>
          <a:xfrm>
            <a:off x="5599749" y="2798737"/>
            <a:ext cx="1098320" cy="22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Walking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352E89E-D06D-4949-C96C-72FA39584704}"/>
              </a:ext>
            </a:extLst>
          </p:cNvPr>
          <p:cNvSpPr/>
          <p:nvPr/>
        </p:nvSpPr>
        <p:spPr>
          <a:xfrm>
            <a:off x="5582643" y="3872848"/>
            <a:ext cx="1098320" cy="22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Sitting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440C9B0-CB81-982F-A37D-EC9576321925}"/>
              </a:ext>
            </a:extLst>
          </p:cNvPr>
          <p:cNvSpPr/>
          <p:nvPr/>
        </p:nvSpPr>
        <p:spPr>
          <a:xfrm>
            <a:off x="5625077" y="4951629"/>
            <a:ext cx="1098320" cy="22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Riding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7" name="正方形/長方形 57">
            <a:extLst>
              <a:ext uri="{FF2B5EF4-FFF2-40B4-BE49-F238E27FC236}">
                <a16:creationId xmlns:a16="http://schemas.microsoft.com/office/drawing/2014/main" id="{CF170359-1044-8218-8E51-5F73836AD5FD}"/>
              </a:ext>
            </a:extLst>
          </p:cNvPr>
          <p:cNvSpPr/>
          <p:nvPr/>
        </p:nvSpPr>
        <p:spPr>
          <a:xfrm>
            <a:off x="459301" y="5751966"/>
            <a:ext cx="11273398" cy="37490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微软雅黑"/>
                <a:cs typeface="Arial" charset="0"/>
              </a:rPr>
              <a:t>We </a:t>
            </a:r>
            <a:r>
              <a:rPr lang="en-US" altLang="zh-CN" b="1" dirty="0">
                <a:solidFill>
                  <a:schemeClr val="tx1"/>
                </a:solidFill>
                <a:ea typeface="微软雅黑"/>
                <a:cs typeface="Arial" charset="0"/>
              </a:rPr>
              <a:t>then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微软雅黑"/>
                <a:cs typeface="Arial" charset="0"/>
              </a:rPr>
              <a:t>deployed the Human Pose Estimation Method for Detailed VRUs Classification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微软雅黑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7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664CD5-8CE1-06D5-B5FB-577FA7161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298" y="6371351"/>
            <a:ext cx="1482357" cy="39819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C6CDB-40D1-B1C5-E51B-C225E7C1EF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rgbClr val="FF0000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13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008BA7-180F-A72A-7C4A-3D4E92C6DF69}"/>
              </a:ext>
            </a:extLst>
          </p:cNvPr>
          <p:cNvCxnSpPr>
            <a:cxnSpLocks/>
          </p:cNvCxnSpPr>
          <p:nvPr/>
        </p:nvCxnSpPr>
        <p:spPr>
          <a:xfrm>
            <a:off x="-3045" y="6832340"/>
            <a:ext cx="978408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FD7970-E4A1-7983-B504-6AE12104D12F}"/>
              </a:ext>
            </a:extLst>
          </p:cNvPr>
          <p:cNvCxnSpPr>
            <a:cxnSpLocks/>
          </p:cNvCxnSpPr>
          <p:nvPr/>
        </p:nvCxnSpPr>
        <p:spPr>
          <a:xfrm>
            <a:off x="11760000" y="6832340"/>
            <a:ext cx="432000" cy="260"/>
          </a:xfrm>
          <a:prstGeom prst="line">
            <a:avLst/>
          </a:prstGeom>
          <a:ln w="603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0B842E4-568A-5B98-E3C9-5B6F6B9E34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035" y="6247481"/>
            <a:ext cx="1978965" cy="554392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983BD12B-D1A8-5D64-7235-1F68D03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3828"/>
            <a:ext cx="11328000" cy="432000"/>
          </a:xfrm>
        </p:spPr>
        <p:txBody>
          <a:bodyPr/>
          <a:lstStyle/>
          <a:p>
            <a:r>
              <a:rPr lang="en-US" dirty="0"/>
              <a:t>Demonstration 3: VRUs Detection and Classification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CB0172-94E6-8D2A-A435-764DE0C656DD}"/>
              </a:ext>
            </a:extLst>
          </p:cNvPr>
          <p:cNvSpPr/>
          <p:nvPr/>
        </p:nvSpPr>
        <p:spPr>
          <a:xfrm>
            <a:off x="606209" y="5308117"/>
            <a:ext cx="10524532" cy="3688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0" algn="ctr" defTabSz="914354">
              <a:buNone/>
            </a:pPr>
            <a:r>
              <a:rPr lang="en-US" altLang="zh-TW" sz="1600" dirty="0"/>
              <a:t>Visualization of De-biased Vulnerable Road User Detection, Classification and 25-keypoints Pose Estimation</a:t>
            </a:r>
          </a:p>
        </p:txBody>
      </p:sp>
      <p:sp>
        <p:nvSpPr>
          <p:cNvPr id="5" name="正方形/長方形 57">
            <a:extLst>
              <a:ext uri="{FF2B5EF4-FFF2-40B4-BE49-F238E27FC236}">
                <a16:creationId xmlns:a16="http://schemas.microsoft.com/office/drawing/2014/main" id="{00D8569E-F49E-396F-524E-D6F1479E4333}"/>
              </a:ext>
            </a:extLst>
          </p:cNvPr>
          <p:cNvSpPr/>
          <p:nvPr/>
        </p:nvSpPr>
        <p:spPr>
          <a:xfrm>
            <a:off x="259885" y="5882901"/>
            <a:ext cx="11656094" cy="398199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微软雅黑"/>
                <a:cs typeface="Arial" charset="0"/>
              </a:rPr>
              <a:t>93.15% classification accuracy including six VRU types, including pedestrian, cyclist, four types of disabilities.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A5E0D8-8625-AFF5-A65D-882BBE16EBB2}"/>
              </a:ext>
            </a:extLst>
          </p:cNvPr>
          <p:cNvGrpSpPr/>
          <p:nvPr/>
        </p:nvGrpSpPr>
        <p:grpSpPr>
          <a:xfrm>
            <a:off x="1187437" y="1431064"/>
            <a:ext cx="10605220" cy="3935117"/>
            <a:chOff x="833734" y="1597840"/>
            <a:chExt cx="10384125" cy="389507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45B543-033F-312A-599C-C2C2D6AA56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3734" y="1597840"/>
              <a:ext cx="9221008" cy="3895079"/>
            </a:xfrm>
            <a:prstGeom prst="rect">
              <a:avLst/>
            </a:prstGeom>
          </p:spPr>
        </p:pic>
        <p:pic>
          <p:nvPicPr>
            <p:cNvPr id="21" name="Picture 2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F901852-72B7-3E82-9F4C-A7C4C19E2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20788" y="4203678"/>
              <a:ext cx="1197071" cy="1225296"/>
            </a:xfrm>
            <a:prstGeom prst="rect">
              <a:avLst/>
            </a:prstGeom>
          </p:spPr>
        </p:pic>
        <p:pic>
          <p:nvPicPr>
            <p:cNvPr id="42" name="Picture 41" descr="A picture containing text, store&#10;&#10;Description automatically generated">
              <a:extLst>
                <a:ext uri="{FF2B5EF4-FFF2-40B4-BE49-F238E27FC236}">
                  <a16:creationId xmlns:a16="http://schemas.microsoft.com/office/drawing/2014/main" id="{0EFEFA0F-B57A-4A37-6AFD-955F97727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20788" y="2913410"/>
              <a:ext cx="1197071" cy="1238746"/>
            </a:xfrm>
            <a:prstGeom prst="rect">
              <a:avLst/>
            </a:prstGeom>
          </p:spPr>
        </p:pic>
        <p:pic>
          <p:nvPicPr>
            <p:cNvPr id="43" name="Picture 42" descr="A picture containing text, store&#10;&#10;Description automatically generated">
              <a:extLst>
                <a:ext uri="{FF2B5EF4-FFF2-40B4-BE49-F238E27FC236}">
                  <a16:creationId xmlns:a16="http://schemas.microsoft.com/office/drawing/2014/main" id="{5DA43648-4136-0C28-3BDB-0F2FE25086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20788" y="1623142"/>
              <a:ext cx="1197071" cy="1238746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2594E47-9065-D52D-6E3B-73BCFC499A93}"/>
                </a:ext>
              </a:extLst>
            </p:cNvPr>
            <p:cNvSpPr/>
            <p:nvPr/>
          </p:nvSpPr>
          <p:spPr>
            <a:xfrm>
              <a:off x="10762341" y="3075582"/>
              <a:ext cx="384113" cy="994561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D10ADD-7185-EFAE-AC32-6E26338D9328}"/>
                </a:ext>
              </a:extLst>
            </p:cNvPr>
            <p:cNvSpPr/>
            <p:nvPr/>
          </p:nvSpPr>
          <p:spPr>
            <a:xfrm>
              <a:off x="10281022" y="3113030"/>
              <a:ext cx="384113" cy="994561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BA5F5D7-3E57-43A2-90EA-AC08AB46637B}"/>
                </a:ext>
              </a:extLst>
            </p:cNvPr>
            <p:cNvSpPr/>
            <p:nvPr/>
          </p:nvSpPr>
          <p:spPr>
            <a:xfrm>
              <a:off x="2857988" y="3177967"/>
              <a:ext cx="457200" cy="727007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FCC0FC03-9490-85EB-3020-81691E89FEFF}"/>
              </a:ext>
            </a:extLst>
          </p:cNvPr>
          <p:cNvSpPr/>
          <p:nvPr/>
        </p:nvSpPr>
        <p:spPr>
          <a:xfrm>
            <a:off x="187870" y="1868675"/>
            <a:ext cx="870147" cy="3688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0" algn="ctr" defTabSz="914354">
              <a:buNone/>
            </a:pPr>
            <a:r>
              <a:rPr lang="en-US" altLang="zh-TW" sz="1400" dirty="0"/>
              <a:t>Original </a:t>
            </a:r>
          </a:p>
          <a:p>
            <a:pPr marL="0" lvl="1" indent="0" algn="ctr" defTabSz="914354">
              <a:buNone/>
            </a:pPr>
            <a:r>
              <a:rPr lang="en-US" altLang="zh-TW" sz="1400" dirty="0"/>
              <a:t>Cropped Frames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34F93BB-4857-52F8-F3BB-A24581B091D5}"/>
              </a:ext>
            </a:extLst>
          </p:cNvPr>
          <p:cNvSpPr/>
          <p:nvPr/>
        </p:nvSpPr>
        <p:spPr>
          <a:xfrm>
            <a:off x="-37186" y="3016196"/>
            <a:ext cx="1320258" cy="6377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0" algn="ctr" defTabSz="914354">
              <a:buNone/>
            </a:pPr>
            <a:r>
              <a:rPr lang="en-US" altLang="zh-TW" sz="1400" dirty="0"/>
              <a:t>Detection</a:t>
            </a:r>
          </a:p>
          <a:p>
            <a:pPr marL="0" lvl="1" indent="0" algn="ctr" defTabSz="914354">
              <a:buNone/>
            </a:pPr>
            <a:r>
              <a:rPr lang="en-US" altLang="zh-TW" sz="1400" dirty="0"/>
              <a:t>&amp;</a:t>
            </a:r>
          </a:p>
          <a:p>
            <a:pPr marL="0" lvl="1" indent="0" algn="ctr" defTabSz="914354">
              <a:buNone/>
            </a:pPr>
            <a:r>
              <a:rPr lang="en-US" altLang="zh-TW" sz="1400" dirty="0"/>
              <a:t>Classification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02671B-CFF9-921D-BF4E-0DDD8C107D8E}"/>
              </a:ext>
            </a:extLst>
          </p:cNvPr>
          <p:cNvSpPr/>
          <p:nvPr/>
        </p:nvSpPr>
        <p:spPr>
          <a:xfrm>
            <a:off x="-35009" y="4432588"/>
            <a:ext cx="1320258" cy="5199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0" algn="ctr" defTabSz="914354">
              <a:buNone/>
            </a:pPr>
            <a:r>
              <a:rPr lang="en-US" altLang="zh-TW" sz="1400" dirty="0"/>
              <a:t>25-keypoints Pose Estimation</a:t>
            </a:r>
          </a:p>
        </p:txBody>
      </p:sp>
    </p:spTree>
    <p:extLst>
      <p:ext uri="{BB962C8B-B14F-4D97-AF65-F5344CB8AC3E}">
        <p14:creationId xmlns:p14="http://schemas.microsoft.com/office/powerpoint/2010/main" val="148729995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664CD5-8CE1-06D5-B5FB-577FA7161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298" y="6371351"/>
            <a:ext cx="1482357" cy="39819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C6CDB-40D1-B1C5-E51B-C225E7C1EF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rgbClr val="FF0000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14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008BA7-180F-A72A-7C4A-3D4E92C6DF69}"/>
              </a:ext>
            </a:extLst>
          </p:cNvPr>
          <p:cNvCxnSpPr>
            <a:cxnSpLocks/>
          </p:cNvCxnSpPr>
          <p:nvPr/>
        </p:nvCxnSpPr>
        <p:spPr>
          <a:xfrm>
            <a:off x="-3045" y="6832340"/>
            <a:ext cx="978408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FD7970-E4A1-7983-B504-6AE12104D12F}"/>
              </a:ext>
            </a:extLst>
          </p:cNvPr>
          <p:cNvCxnSpPr>
            <a:cxnSpLocks/>
          </p:cNvCxnSpPr>
          <p:nvPr/>
        </p:nvCxnSpPr>
        <p:spPr>
          <a:xfrm>
            <a:off x="11760000" y="6832340"/>
            <a:ext cx="432000" cy="260"/>
          </a:xfrm>
          <a:prstGeom prst="line">
            <a:avLst/>
          </a:prstGeom>
          <a:ln w="603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0B842E4-568A-5B98-E3C9-5B6F6B9E34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035" y="6247481"/>
            <a:ext cx="1978965" cy="554392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983BD12B-D1A8-5D64-7235-1F68D03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3828"/>
            <a:ext cx="11328000" cy="432000"/>
          </a:xfrm>
        </p:spPr>
        <p:txBody>
          <a:bodyPr/>
          <a:lstStyle/>
          <a:p>
            <a:r>
              <a:rPr lang="en-US" dirty="0"/>
              <a:t>Demonstration 4: </a:t>
            </a:r>
            <a:r>
              <a:rPr lang="en-US" altLang="zh-CN" dirty="0"/>
              <a:t>Objects Tracking &amp; Trajectories Prediction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34E75-1706-4246-B91C-20A3CE0E3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058256"/>
            <a:ext cx="10972800" cy="51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9180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664CD5-8CE1-06D5-B5FB-577FA7161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298" y="6371351"/>
            <a:ext cx="1482357" cy="39819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C6CDB-40D1-B1C5-E51B-C225E7C1EF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rgbClr val="FF0000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15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008BA7-180F-A72A-7C4A-3D4E92C6DF69}"/>
              </a:ext>
            </a:extLst>
          </p:cNvPr>
          <p:cNvCxnSpPr>
            <a:cxnSpLocks/>
          </p:cNvCxnSpPr>
          <p:nvPr/>
        </p:nvCxnSpPr>
        <p:spPr>
          <a:xfrm>
            <a:off x="-3045" y="6832340"/>
            <a:ext cx="978408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FD7970-E4A1-7983-B504-6AE12104D12F}"/>
              </a:ext>
            </a:extLst>
          </p:cNvPr>
          <p:cNvCxnSpPr>
            <a:cxnSpLocks/>
          </p:cNvCxnSpPr>
          <p:nvPr/>
        </p:nvCxnSpPr>
        <p:spPr>
          <a:xfrm>
            <a:off x="11760000" y="6832340"/>
            <a:ext cx="432000" cy="260"/>
          </a:xfrm>
          <a:prstGeom prst="line">
            <a:avLst/>
          </a:prstGeom>
          <a:ln w="603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0B842E4-568A-5B98-E3C9-5B6F6B9E34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035" y="6247481"/>
            <a:ext cx="1978965" cy="554392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983BD12B-D1A8-5D64-7235-1F68D03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3828"/>
            <a:ext cx="11328000" cy="432000"/>
          </a:xfrm>
        </p:spPr>
        <p:txBody>
          <a:bodyPr/>
          <a:lstStyle/>
          <a:p>
            <a:r>
              <a:rPr lang="en-US" dirty="0"/>
              <a:t>Demonstration 4: </a:t>
            </a:r>
            <a:r>
              <a:rPr lang="en-US" altLang="zh-CN" dirty="0"/>
              <a:t>Objects Tracking &amp; Trajectories Prediction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BFE930-3D2F-F5D7-7367-7CD80625C1CB}"/>
              </a:ext>
            </a:extLst>
          </p:cNvPr>
          <p:cNvSpPr txBox="1">
            <a:spLocks/>
          </p:cNvSpPr>
          <p:nvPr/>
        </p:nvSpPr>
        <p:spPr>
          <a:xfrm>
            <a:off x="806499" y="1409679"/>
            <a:ext cx="9870988" cy="4708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B2E8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B2E8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B2E8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B2E8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B2E8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zh-CN" dirty="0">
              <a:latin typeface="Calibri" panose="020F0502020204030204"/>
            </a:endParaRP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</p:txBody>
      </p:sp>
      <p:pic>
        <p:nvPicPr>
          <p:cNvPr id="3" name="Google Shape;169;p27" descr="一張含有 車, 遊樂場, 十字路口, 車輛 的圖片&#10;&#10;自動產生的描述">
            <a:extLst>
              <a:ext uri="{FF2B5EF4-FFF2-40B4-BE49-F238E27FC236}">
                <a16:creationId xmlns:a16="http://schemas.microsoft.com/office/drawing/2014/main" id="{E5950F84-37C8-3AE1-2BB2-F44D3E7E890F}"/>
              </a:ext>
            </a:extLst>
          </p:cNvPr>
          <p:cNvPicPr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71" y="1103775"/>
            <a:ext cx="4596663" cy="21972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8345A2-9A03-0F2B-F5E6-51835404A6CA}"/>
              </a:ext>
            </a:extLst>
          </p:cNvPr>
          <p:cNvSpPr txBox="1"/>
          <p:nvPr/>
        </p:nvSpPr>
        <p:spPr>
          <a:xfrm>
            <a:off x="377269" y="3312001"/>
            <a:ext cx="10359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Typical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trajectory-based trajectory analysis, prediction &amp; conflict events detection (TTC=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s)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D4BDE-A120-51C2-A958-CFDA8A1001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093" y="1096368"/>
            <a:ext cx="3910942" cy="2204644"/>
          </a:xfrm>
          <a:prstGeom prst="rect">
            <a:avLst/>
          </a:prstGeom>
        </p:spPr>
      </p:pic>
      <p:pic>
        <p:nvPicPr>
          <p:cNvPr id="7" name="圖片 1" descr="一張含有 道路, 戶外, 路, 車 的圖片&#10;&#10;自動產生的描述">
            <a:extLst>
              <a:ext uri="{FF2B5EF4-FFF2-40B4-BE49-F238E27FC236}">
                <a16:creationId xmlns:a16="http://schemas.microsoft.com/office/drawing/2014/main" id="{9D20846E-158B-EBD1-97D4-F08C47A6A4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71" y="3651715"/>
            <a:ext cx="4917034" cy="2462793"/>
          </a:xfrm>
          <a:prstGeom prst="rect">
            <a:avLst/>
          </a:prstGeom>
        </p:spPr>
      </p:pic>
      <p:pic>
        <p:nvPicPr>
          <p:cNvPr id="8" name="圖片 1" descr="一張含有 車, 戶外, 路, 場景 的圖片&#10;&#10;自動產生的描述">
            <a:extLst>
              <a:ext uri="{FF2B5EF4-FFF2-40B4-BE49-F238E27FC236}">
                <a16:creationId xmlns:a16="http://schemas.microsoft.com/office/drawing/2014/main" id="{FE8AF7FC-427E-370D-9B97-920CBE2A81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4388" y="3657053"/>
            <a:ext cx="4789005" cy="2422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0DD808-E5FF-8972-29B0-773FC2FFF115}"/>
              </a:ext>
            </a:extLst>
          </p:cNvPr>
          <p:cNvSpPr txBox="1"/>
          <p:nvPr/>
        </p:nvSpPr>
        <p:spPr>
          <a:xfrm>
            <a:off x="377269" y="6064171"/>
            <a:ext cx="10631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Accurate </a:t>
            </a:r>
            <a:r>
              <a:rPr lang="en-US" dirty="0"/>
              <a:t>detection in low-light conditions. (Tucson site, range= 600 ft)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8FF3A1-190F-BBD0-F144-6352316E50FB}"/>
              </a:ext>
            </a:extLst>
          </p:cNvPr>
          <p:cNvSpPr/>
          <p:nvPr/>
        </p:nvSpPr>
        <p:spPr>
          <a:xfrm>
            <a:off x="4142220" y="3871508"/>
            <a:ext cx="1261562" cy="40243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BFD0E2-0708-4798-BFDA-32DDF8E7BA1C}"/>
              </a:ext>
            </a:extLst>
          </p:cNvPr>
          <p:cNvSpPr txBox="1"/>
          <p:nvPr/>
        </p:nvSpPr>
        <p:spPr>
          <a:xfrm>
            <a:off x="3656472" y="4212862"/>
            <a:ext cx="1316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Others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C0A9B9-1C7D-6614-FFA7-852FCB420CB6}"/>
              </a:ext>
            </a:extLst>
          </p:cNvPr>
          <p:cNvSpPr/>
          <p:nvPr/>
        </p:nvSpPr>
        <p:spPr>
          <a:xfrm>
            <a:off x="9064646" y="3873989"/>
            <a:ext cx="1261562" cy="402432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54CB00-8F25-5271-BFEB-AC4043CAE511}"/>
              </a:ext>
            </a:extLst>
          </p:cNvPr>
          <p:cNvSpPr txBox="1"/>
          <p:nvPr/>
        </p:nvSpPr>
        <p:spPr>
          <a:xfrm>
            <a:off x="8578898" y="4215343"/>
            <a:ext cx="1316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Ours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C53EA5-3A4D-CBDB-19E7-BF9C73740438}"/>
              </a:ext>
            </a:extLst>
          </p:cNvPr>
          <p:cNvSpPr txBox="1"/>
          <p:nvPr/>
        </p:nvSpPr>
        <p:spPr>
          <a:xfrm>
            <a:off x="9852163" y="1686607"/>
            <a:ext cx="2233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Potential Conflicts Prediction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1067405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0" descr="A city with many cars and buildings&#10;&#10;Description automatically generated">
            <a:extLst>
              <a:ext uri="{FF2B5EF4-FFF2-40B4-BE49-F238E27FC236}">
                <a16:creationId xmlns:a16="http://schemas.microsoft.com/office/drawing/2014/main" id="{D2CDB260-97A3-6210-C4BF-A01868CBAB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80588" cy="68040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677453"/>
            <a:ext cx="7845108" cy="1261295"/>
          </a:xfrm>
        </p:spPr>
        <p:txBody>
          <a:bodyPr anchor="ctr" anchorCtr="0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/>
              <a:t>Multi-task Sensing and Interaction System with Edge Artificial Intelligence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0" y="1939111"/>
            <a:ext cx="5433695" cy="2023289"/>
          </a:xfrm>
          <a:solidFill>
            <a:schemeClr val="tx1">
              <a:alpha val="60000"/>
            </a:schemeClr>
          </a:solidFill>
        </p:spPr>
        <p:txBody>
          <a:bodyPr/>
          <a:lstStyle/>
          <a:p>
            <a:r>
              <a:rPr lang="en-US" dirty="0"/>
              <a:t>Chenxi (Dylan) Liu</a:t>
            </a:r>
          </a:p>
          <a:p>
            <a:r>
              <a:rPr lang="en-US" dirty="0"/>
              <a:t>Incoming Assistant Professor</a:t>
            </a:r>
          </a:p>
          <a:p>
            <a:r>
              <a:rPr lang="en-US" altLang="zh-CN" dirty="0"/>
              <a:t>Civil &amp; Environmental Engineering</a:t>
            </a:r>
          </a:p>
          <a:p>
            <a:r>
              <a:rPr lang="en-US" altLang="zh-CN" dirty="0"/>
              <a:t>University of Utah, Salt Lake City</a:t>
            </a:r>
          </a:p>
          <a:p>
            <a:r>
              <a:rPr lang="en-US" altLang="zh-CN" dirty="0"/>
              <a:t>June 10, 2024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B6DF9-1418-7077-28A5-2A7A53E13F4A}"/>
              </a:ext>
            </a:extLst>
          </p:cNvPr>
          <p:cNvCxnSpPr>
            <a:cxnSpLocks/>
          </p:cNvCxnSpPr>
          <p:nvPr/>
        </p:nvCxnSpPr>
        <p:spPr>
          <a:xfrm>
            <a:off x="-3045" y="6832340"/>
            <a:ext cx="9784080" cy="0"/>
          </a:xfrm>
          <a:prstGeom prst="line">
            <a:avLst/>
          </a:prstGeom>
          <a:ln w="60325"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F23AC3-5507-D776-603E-033C368E406E}"/>
              </a:ext>
            </a:extLst>
          </p:cNvPr>
          <p:cNvCxnSpPr>
            <a:cxnSpLocks/>
          </p:cNvCxnSpPr>
          <p:nvPr/>
        </p:nvCxnSpPr>
        <p:spPr>
          <a:xfrm>
            <a:off x="11760000" y="6832340"/>
            <a:ext cx="432000" cy="260"/>
          </a:xfrm>
          <a:prstGeom prst="line">
            <a:avLst/>
          </a:prstGeom>
          <a:ln w="60325"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E1AC85-9B6A-80C9-4B07-32F69574F577}"/>
              </a:ext>
            </a:extLst>
          </p:cNvPr>
          <p:cNvCxnSpPr>
            <a:cxnSpLocks/>
          </p:cNvCxnSpPr>
          <p:nvPr/>
        </p:nvCxnSpPr>
        <p:spPr>
          <a:xfrm>
            <a:off x="4343400" y="609600"/>
            <a:ext cx="7848600" cy="0"/>
          </a:xfrm>
          <a:prstGeom prst="line">
            <a:avLst/>
          </a:prstGeom>
          <a:ln w="127000"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1FE8FC90-08F5-DDA1-FAAF-64EB31D15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096" y="1967064"/>
            <a:ext cx="2414904" cy="107871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DE57E6-A9C9-DC67-7E22-FAA624493B3D}"/>
              </a:ext>
            </a:extLst>
          </p:cNvPr>
          <p:cNvCxnSpPr>
            <a:cxnSpLocks/>
          </p:cNvCxnSpPr>
          <p:nvPr/>
        </p:nvCxnSpPr>
        <p:spPr>
          <a:xfrm>
            <a:off x="9780588" y="3402012"/>
            <a:ext cx="2411412" cy="0"/>
          </a:xfrm>
          <a:prstGeom prst="line">
            <a:avLst/>
          </a:prstGeom>
          <a:ln w="127000"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D88E82FD-C066-0193-B94F-CDBC97C6CD99}"/>
              </a:ext>
            </a:extLst>
          </p:cNvPr>
          <p:cNvSpPr txBox="1">
            <a:spLocks/>
          </p:cNvSpPr>
          <p:nvPr/>
        </p:nvSpPr>
        <p:spPr>
          <a:xfrm>
            <a:off x="-12699" y="6455032"/>
            <a:ext cx="6337299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Figure Sources: </a:t>
            </a:r>
            <a:r>
              <a:rPr lang="en-US" altLang="zh-CN" sz="1400" dirty="0">
                <a:solidFill>
                  <a:schemeClr val="bg1"/>
                </a:solidFill>
              </a:rPr>
              <a:t>ChatGPT 4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74A4C7-8BA4-9D55-647C-3113E03BBB96}"/>
              </a:ext>
            </a:extLst>
          </p:cNvPr>
          <p:cNvSpPr txBox="1"/>
          <p:nvPr/>
        </p:nvSpPr>
        <p:spPr>
          <a:xfrm>
            <a:off x="9912430" y="5554650"/>
            <a:ext cx="211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University of Utah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25E8C0-F466-6D3F-1050-E890232FF5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3607302"/>
            <a:ext cx="1818166" cy="1950396"/>
          </a:xfrm>
          <a:prstGeom prst="rect">
            <a:avLst/>
          </a:prstGeom>
        </p:spPr>
      </p:pic>
      <p:sp>
        <p:nvSpPr>
          <p:cNvPr id="19" name="正方形/長方形 57">
            <a:extLst>
              <a:ext uri="{FF2B5EF4-FFF2-40B4-BE49-F238E27FC236}">
                <a16:creationId xmlns:a16="http://schemas.microsoft.com/office/drawing/2014/main" id="{53165DE5-0D62-D4D6-479E-BE722D13F65B}"/>
              </a:ext>
            </a:extLst>
          </p:cNvPr>
          <p:cNvSpPr/>
          <p:nvPr/>
        </p:nvSpPr>
        <p:spPr>
          <a:xfrm>
            <a:off x="6493190" y="5449978"/>
            <a:ext cx="3300097" cy="798422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ea typeface="+mn-lt"/>
                <a:cs typeface="+mn-lt"/>
              </a:rPr>
              <a:t>Email:</a:t>
            </a:r>
            <a:r>
              <a:rPr lang="en-US" sz="1600" b="1" u="sng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b="1" u="sng" dirty="0">
                <a:solidFill>
                  <a:schemeClr val="tx1"/>
                </a:solidFill>
                <a:ea typeface="+mn-lt"/>
                <a:cs typeface="+mn-lt"/>
                <a:hlinkClick r:id="rId6"/>
              </a:rPr>
              <a:t>chenxi.liu@utah.edu</a:t>
            </a:r>
            <a:r>
              <a:rPr lang="en-US" sz="1600" b="1" u="sng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</a:p>
          <a:p>
            <a:r>
              <a:rPr lang="en-US" sz="1600" b="1" dirty="0">
                <a:solidFill>
                  <a:schemeClr val="tx1"/>
                </a:solidFill>
                <a:ea typeface="+mn-lt"/>
                <a:cs typeface="+mn-lt"/>
              </a:rPr>
              <a:t>Website: </a:t>
            </a:r>
            <a:r>
              <a:rPr lang="en-US" sz="1600" b="1" u="sng" dirty="0">
                <a:solidFill>
                  <a:schemeClr val="accent1"/>
                </a:solidFill>
                <a:ea typeface="+mn-lt"/>
                <a:cs typeface="+mn-lt"/>
              </a:rPr>
              <a:t>chenxiliu-dylan-github.io </a:t>
            </a:r>
            <a:endParaRPr lang="en-US" sz="1600" dirty="0">
              <a:solidFill>
                <a:schemeClr val="accent1"/>
              </a:solidFill>
              <a:ea typeface="+mn-lt"/>
              <a:cs typeface="+mn-lt"/>
            </a:endParaRPr>
          </a:p>
        </p:txBody>
      </p:sp>
      <p:sp>
        <p:nvSpPr>
          <p:cNvPr id="22" name="正方形/長方形 58">
            <a:extLst>
              <a:ext uri="{FF2B5EF4-FFF2-40B4-BE49-F238E27FC236}">
                <a16:creationId xmlns:a16="http://schemas.microsoft.com/office/drawing/2014/main" id="{31048893-1C99-48D8-C0D7-A4A24182A2F9}"/>
              </a:ext>
            </a:extLst>
          </p:cNvPr>
          <p:cNvSpPr/>
          <p:nvPr/>
        </p:nvSpPr>
        <p:spPr>
          <a:xfrm>
            <a:off x="7636190" y="5157615"/>
            <a:ext cx="2157096" cy="290641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</a:rPr>
              <a:t>Contact Information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BC2A8C-D6A1-92B9-FF96-26154A4F2ED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70" y="4447539"/>
            <a:ext cx="4481511" cy="19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0153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664CD5-8CE1-06D5-B5FB-577FA7161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298" y="6371351"/>
            <a:ext cx="1482357" cy="39819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C6CDB-40D1-B1C5-E51B-C225E7C1EF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rgbClr val="FF0000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2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008BA7-180F-A72A-7C4A-3D4E92C6DF69}"/>
              </a:ext>
            </a:extLst>
          </p:cNvPr>
          <p:cNvCxnSpPr>
            <a:cxnSpLocks/>
          </p:cNvCxnSpPr>
          <p:nvPr/>
        </p:nvCxnSpPr>
        <p:spPr>
          <a:xfrm>
            <a:off x="-3045" y="6832340"/>
            <a:ext cx="978408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FD7970-E4A1-7983-B504-6AE12104D12F}"/>
              </a:ext>
            </a:extLst>
          </p:cNvPr>
          <p:cNvCxnSpPr>
            <a:cxnSpLocks/>
          </p:cNvCxnSpPr>
          <p:nvPr/>
        </p:nvCxnSpPr>
        <p:spPr>
          <a:xfrm>
            <a:off x="11760000" y="6832340"/>
            <a:ext cx="432000" cy="260"/>
          </a:xfrm>
          <a:prstGeom prst="line">
            <a:avLst/>
          </a:prstGeom>
          <a:ln w="603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0B842E4-568A-5B98-E3C9-5B6F6B9E34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035" y="6247481"/>
            <a:ext cx="1978965" cy="554392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983BD12B-D1A8-5D64-7235-1F68D033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 </a:t>
            </a:r>
            <a:r>
              <a:rPr lang="en-US" dirty="0"/>
              <a:t>Hardware Design</a:t>
            </a:r>
          </a:p>
        </p:txBody>
      </p:sp>
      <p:pic>
        <p:nvPicPr>
          <p:cNvPr id="36" name="Google Shape;340;p54">
            <a:extLst>
              <a:ext uri="{FF2B5EF4-FFF2-40B4-BE49-F238E27FC236}">
                <a16:creationId xmlns:a16="http://schemas.microsoft.com/office/drawing/2014/main" id="{3B045E30-7EBA-148F-1C51-FDFBF121070D}"/>
              </a:ext>
            </a:extLst>
          </p:cNvPr>
          <p:cNvPicPr preferRelativeResize="0"/>
          <p:nvPr/>
        </p:nvPicPr>
        <p:blipFill>
          <a:blip r:embed="rId5"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3345" y="4085892"/>
            <a:ext cx="1190728" cy="88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43;p54">
            <a:extLst>
              <a:ext uri="{FF2B5EF4-FFF2-40B4-BE49-F238E27FC236}">
                <a16:creationId xmlns:a16="http://schemas.microsoft.com/office/drawing/2014/main" id="{EC602BFC-4A92-4FF2-C1BC-2C26839291F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07232" y="1859603"/>
            <a:ext cx="3500963" cy="331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raphic 44" descr="Snowflake with solid fill">
            <a:extLst>
              <a:ext uri="{FF2B5EF4-FFF2-40B4-BE49-F238E27FC236}">
                <a16:creationId xmlns:a16="http://schemas.microsoft.com/office/drawing/2014/main" id="{4DE0FBAA-09E3-7D8D-75DE-73BB8322B26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26899" y="2279727"/>
            <a:ext cx="820604" cy="820604"/>
          </a:xfrm>
          <a:prstGeom prst="rect">
            <a:avLst/>
          </a:prstGeom>
        </p:spPr>
      </p:pic>
      <p:pic>
        <p:nvPicPr>
          <p:cNvPr id="46" name="Graphic 45" descr="Rain with solid fill">
            <a:extLst>
              <a:ext uri="{FF2B5EF4-FFF2-40B4-BE49-F238E27FC236}">
                <a16:creationId xmlns:a16="http://schemas.microsoft.com/office/drawing/2014/main" id="{434B2DC8-3BC5-58BF-EF38-3C7A94D44E1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6717" y="2300675"/>
            <a:ext cx="820603" cy="820603"/>
          </a:xfrm>
          <a:prstGeom prst="rect">
            <a:avLst/>
          </a:prstGeom>
        </p:spPr>
      </p:pic>
      <p:pic>
        <p:nvPicPr>
          <p:cNvPr id="47" name="Graphic 46" descr="Fog with solid fill">
            <a:extLst>
              <a:ext uri="{FF2B5EF4-FFF2-40B4-BE49-F238E27FC236}">
                <a16:creationId xmlns:a16="http://schemas.microsoft.com/office/drawing/2014/main" id="{C7D759F4-F984-FE2C-DB78-E73BDDEC98E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83927" y="2295964"/>
            <a:ext cx="820603" cy="820603"/>
          </a:xfrm>
          <a:prstGeom prst="rect">
            <a:avLst/>
          </a:prstGeom>
        </p:spPr>
      </p:pic>
      <p:pic>
        <p:nvPicPr>
          <p:cNvPr id="48" name="Graphic 47" descr="Smart Phone outline">
            <a:extLst>
              <a:ext uri="{FF2B5EF4-FFF2-40B4-BE49-F238E27FC236}">
                <a16:creationId xmlns:a16="http://schemas.microsoft.com/office/drawing/2014/main" id="{16EC9F12-C153-C157-00A8-841CDF23D36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82870" y="5021869"/>
            <a:ext cx="652135" cy="652135"/>
          </a:xfrm>
          <a:prstGeom prst="rect">
            <a:avLst/>
          </a:prstGeom>
        </p:spPr>
      </p:pic>
      <p:pic>
        <p:nvPicPr>
          <p:cNvPr id="49" name="Graphic 48" descr="Wireless router with solid fill">
            <a:extLst>
              <a:ext uri="{FF2B5EF4-FFF2-40B4-BE49-F238E27FC236}">
                <a16:creationId xmlns:a16="http://schemas.microsoft.com/office/drawing/2014/main" id="{F2FFEF48-7C1C-4662-5D32-2779264DCEC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33336" y="4960609"/>
            <a:ext cx="757581" cy="757581"/>
          </a:xfrm>
          <a:prstGeom prst="rect">
            <a:avLst/>
          </a:prstGeom>
        </p:spPr>
      </p:pic>
      <p:pic>
        <p:nvPicPr>
          <p:cNvPr id="50" name="Graphic 49" descr="Bluetooth with solid fill">
            <a:extLst>
              <a:ext uri="{FF2B5EF4-FFF2-40B4-BE49-F238E27FC236}">
                <a16:creationId xmlns:a16="http://schemas.microsoft.com/office/drawing/2014/main" id="{CB322921-8968-7FCC-1E3E-CDCF8D4CD66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37589" y="1116088"/>
            <a:ext cx="630677" cy="630677"/>
          </a:xfrm>
          <a:prstGeom prst="rect">
            <a:avLst/>
          </a:prstGeom>
        </p:spPr>
      </p:pic>
      <p:pic>
        <p:nvPicPr>
          <p:cNvPr id="51" name="Graphic 50" descr="Wireless with solid fill">
            <a:extLst>
              <a:ext uri="{FF2B5EF4-FFF2-40B4-BE49-F238E27FC236}">
                <a16:creationId xmlns:a16="http://schemas.microsoft.com/office/drawing/2014/main" id="{D93133DE-765D-5C23-6955-14CB4FFBCE1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388530" y="1070084"/>
            <a:ext cx="722689" cy="722689"/>
          </a:xfrm>
          <a:prstGeom prst="rect">
            <a:avLst/>
          </a:prstGeom>
        </p:spPr>
      </p:pic>
      <p:pic>
        <p:nvPicPr>
          <p:cNvPr id="52" name="Graphic 51" descr="Web cam with solid fill">
            <a:extLst>
              <a:ext uri="{FF2B5EF4-FFF2-40B4-BE49-F238E27FC236}">
                <a16:creationId xmlns:a16="http://schemas.microsoft.com/office/drawing/2014/main" id="{AC62058C-7C73-C3E6-05EE-A98FB10D341B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86185" y="2225477"/>
            <a:ext cx="784836" cy="784836"/>
          </a:xfrm>
          <a:prstGeom prst="rect">
            <a:avLst/>
          </a:prstGeom>
        </p:spPr>
      </p:pic>
      <p:pic>
        <p:nvPicPr>
          <p:cNvPr id="53" name="Graphic 52" descr="Brain in head outline">
            <a:extLst>
              <a:ext uri="{FF2B5EF4-FFF2-40B4-BE49-F238E27FC236}">
                <a16:creationId xmlns:a16="http://schemas.microsoft.com/office/drawing/2014/main" id="{DD055E6B-E178-261C-B9B7-D6DEAED15A13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531615" y="1073047"/>
            <a:ext cx="786556" cy="786556"/>
          </a:xfrm>
          <a:prstGeom prst="rect">
            <a:avLst/>
          </a:prstGeom>
        </p:spPr>
      </p:pic>
      <p:pic>
        <p:nvPicPr>
          <p:cNvPr id="54" name="Graphic 53" descr="Processor outline">
            <a:extLst>
              <a:ext uri="{FF2B5EF4-FFF2-40B4-BE49-F238E27FC236}">
                <a16:creationId xmlns:a16="http://schemas.microsoft.com/office/drawing/2014/main" id="{819338AC-0855-8EDE-2672-3BC34328D690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63412" y="3423883"/>
            <a:ext cx="743127" cy="743127"/>
          </a:xfrm>
          <a:prstGeom prst="rect">
            <a:avLst/>
          </a:prstGeom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FA9CC759-A209-2FEA-0639-C2ED864A0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444" y="4579345"/>
            <a:ext cx="1499267" cy="11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T-Mobile Logo (magenta on transparent, RGB, PNG) - T-Mobile Newsroom">
            <a:extLst>
              <a:ext uri="{FF2B5EF4-FFF2-40B4-BE49-F238E27FC236}">
                <a16:creationId xmlns:a16="http://schemas.microsoft.com/office/drawing/2014/main" id="{F3A520F5-9A49-FE4C-F1F7-E77B15AAB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863" y="5026827"/>
            <a:ext cx="2828892" cy="6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206B455-8469-3B91-EECE-F58A975127A7}"/>
              </a:ext>
            </a:extLst>
          </p:cNvPr>
          <p:cNvSpPr txBox="1"/>
          <p:nvPr/>
        </p:nvSpPr>
        <p:spPr>
          <a:xfrm>
            <a:off x="5748702" y="1877343"/>
            <a:ext cx="29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MAC Address Detection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135098-5E93-03E0-2B76-164152F49D8F}"/>
              </a:ext>
            </a:extLst>
          </p:cNvPr>
          <p:cNvSpPr txBox="1"/>
          <p:nvPr/>
        </p:nvSpPr>
        <p:spPr>
          <a:xfrm>
            <a:off x="6265272" y="3137514"/>
            <a:ext cx="25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Environmental Sensing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FCE365-8AF8-59BD-1A77-FFFD0C650E85}"/>
              </a:ext>
            </a:extLst>
          </p:cNvPr>
          <p:cNvSpPr txBox="1"/>
          <p:nvPr/>
        </p:nvSpPr>
        <p:spPr>
          <a:xfrm>
            <a:off x="5711444" y="3727659"/>
            <a:ext cx="29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Integrated Sensing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1007037-BE64-A5C4-7F16-0DAB6BF4E41B}"/>
              </a:ext>
            </a:extLst>
          </p:cNvPr>
          <p:cNvSpPr txBox="1"/>
          <p:nvPr/>
        </p:nvSpPr>
        <p:spPr>
          <a:xfrm>
            <a:off x="2321597" y="5741704"/>
            <a:ext cx="29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Wireless Communication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EB942B-EAE1-E1DB-423E-A3E7CF8C6493}"/>
              </a:ext>
            </a:extLst>
          </p:cNvPr>
          <p:cNvSpPr txBox="1"/>
          <p:nvPr/>
        </p:nvSpPr>
        <p:spPr>
          <a:xfrm>
            <a:off x="143175" y="4152360"/>
            <a:ext cx="264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Edge Computing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1DFDEF-ACF3-09A8-565F-A9E6552AE14C}"/>
              </a:ext>
            </a:extLst>
          </p:cNvPr>
          <p:cNvSpPr txBox="1"/>
          <p:nvPr/>
        </p:nvSpPr>
        <p:spPr>
          <a:xfrm>
            <a:off x="131736" y="2961901"/>
            <a:ext cx="194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Computer Vision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00ACAF0-403C-2B9D-8DB6-38F471642431}"/>
              </a:ext>
            </a:extLst>
          </p:cNvPr>
          <p:cNvSpPr txBox="1"/>
          <p:nvPr/>
        </p:nvSpPr>
        <p:spPr>
          <a:xfrm>
            <a:off x="753464" y="1817475"/>
            <a:ext cx="227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Artificial Intelligence</a:t>
            </a:r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7A2A535A-66E5-8B04-5AFF-2D7525AC0F19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2476057" y="1380538"/>
            <a:ext cx="1617317" cy="772642"/>
          </a:xfrm>
          <a:prstGeom prst="bentConnector2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04815A15-0295-25B4-929B-0EA97511ECCD}"/>
              </a:ext>
            </a:extLst>
          </p:cNvPr>
          <p:cNvSpPr/>
          <p:nvPr/>
        </p:nvSpPr>
        <p:spPr>
          <a:xfrm>
            <a:off x="2449620" y="1326538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9C4980C-0AAD-AAA8-5AE0-5EB62AA7F857}"/>
              </a:ext>
            </a:extLst>
          </p:cNvPr>
          <p:cNvSpPr/>
          <p:nvPr/>
        </p:nvSpPr>
        <p:spPr>
          <a:xfrm>
            <a:off x="4039374" y="215318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AEB2E7C3-9376-6A6E-7F20-FC0186A90A41}"/>
              </a:ext>
            </a:extLst>
          </p:cNvPr>
          <p:cNvCxnSpPr>
            <a:cxnSpLocks/>
            <a:endCxn id="74" idx="2"/>
          </p:cNvCxnSpPr>
          <p:nvPr/>
        </p:nvCxnSpPr>
        <p:spPr>
          <a:xfrm>
            <a:off x="1635070" y="2615357"/>
            <a:ext cx="1460395" cy="458587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7B302472-8163-798C-6EBE-0B09E5B1D35E}"/>
              </a:ext>
            </a:extLst>
          </p:cNvPr>
          <p:cNvSpPr/>
          <p:nvPr/>
        </p:nvSpPr>
        <p:spPr>
          <a:xfrm>
            <a:off x="1607865" y="253396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894CBBE-5FF9-7792-EB16-ABEDCFB0321B}"/>
              </a:ext>
            </a:extLst>
          </p:cNvPr>
          <p:cNvSpPr/>
          <p:nvPr/>
        </p:nvSpPr>
        <p:spPr>
          <a:xfrm>
            <a:off x="3095465" y="3019944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B411AF39-9E87-4C21-AAD0-078429412D49}"/>
              </a:ext>
            </a:extLst>
          </p:cNvPr>
          <p:cNvCxnSpPr>
            <a:cxnSpLocks/>
            <a:endCxn id="78" idx="2"/>
          </p:cNvCxnSpPr>
          <p:nvPr/>
        </p:nvCxnSpPr>
        <p:spPr>
          <a:xfrm flipV="1">
            <a:off x="1948945" y="3455945"/>
            <a:ext cx="1162305" cy="386453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9AACD5B6-4D9E-F925-4D96-FB32C634C26E}"/>
              </a:ext>
            </a:extLst>
          </p:cNvPr>
          <p:cNvSpPr/>
          <p:nvPr/>
        </p:nvSpPr>
        <p:spPr>
          <a:xfrm>
            <a:off x="1922508" y="3788398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D05CB96-52E8-9178-A61E-F95BF3903220}"/>
              </a:ext>
            </a:extLst>
          </p:cNvPr>
          <p:cNvSpPr/>
          <p:nvPr/>
        </p:nvSpPr>
        <p:spPr>
          <a:xfrm>
            <a:off x="3111250" y="340194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69B5B846-3CE6-9B94-B17A-177BDF02CBE6}"/>
              </a:ext>
            </a:extLst>
          </p:cNvPr>
          <p:cNvCxnSpPr>
            <a:cxnSpLocks/>
            <a:stCxn id="84" idx="6"/>
            <a:endCxn id="85" idx="2"/>
          </p:cNvCxnSpPr>
          <p:nvPr/>
        </p:nvCxnSpPr>
        <p:spPr>
          <a:xfrm flipV="1">
            <a:off x="4749919" y="1509000"/>
            <a:ext cx="1442401" cy="714229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D5010031-DD8D-DCD8-D943-5628B96CFA24}"/>
              </a:ext>
            </a:extLst>
          </p:cNvPr>
          <p:cNvSpPr/>
          <p:nvPr/>
        </p:nvSpPr>
        <p:spPr>
          <a:xfrm>
            <a:off x="4641919" y="2169229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EA2E4EE-9879-BFFD-FA1E-9C303B7D2F5E}"/>
              </a:ext>
            </a:extLst>
          </p:cNvPr>
          <p:cNvSpPr/>
          <p:nvPr/>
        </p:nvSpPr>
        <p:spPr>
          <a:xfrm>
            <a:off x="6192320" y="1455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F648E8F1-E7AE-7590-6171-F1AA7F9E9A0F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5037105" y="2708076"/>
            <a:ext cx="1370905" cy="668944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D748CA0A-BED1-EE06-37E0-E29DDA483A7E}"/>
              </a:ext>
            </a:extLst>
          </p:cNvPr>
          <p:cNvSpPr/>
          <p:nvPr/>
        </p:nvSpPr>
        <p:spPr>
          <a:xfrm>
            <a:off x="4929105" y="332302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B3DEAA4-F2BA-A6AC-5F32-04D7BFECBD19}"/>
              </a:ext>
            </a:extLst>
          </p:cNvPr>
          <p:cNvSpPr/>
          <p:nvPr/>
        </p:nvSpPr>
        <p:spPr>
          <a:xfrm>
            <a:off x="6408010" y="2654076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C478C852-35AF-CB91-A3C4-8C9DF0A6E98B}"/>
              </a:ext>
            </a:extLst>
          </p:cNvPr>
          <p:cNvCxnSpPr>
            <a:cxnSpLocks/>
            <a:stCxn id="92" idx="6"/>
            <a:endCxn id="93" idx="2"/>
          </p:cNvCxnSpPr>
          <p:nvPr/>
        </p:nvCxnSpPr>
        <p:spPr>
          <a:xfrm>
            <a:off x="4771561" y="3726964"/>
            <a:ext cx="1457974" cy="870425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493CAA5B-1236-EADA-5359-6DDA62286706}"/>
              </a:ext>
            </a:extLst>
          </p:cNvPr>
          <p:cNvSpPr/>
          <p:nvPr/>
        </p:nvSpPr>
        <p:spPr>
          <a:xfrm>
            <a:off x="4663561" y="3672964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656D038-DD17-BD8E-647A-A5A160961F24}"/>
              </a:ext>
            </a:extLst>
          </p:cNvPr>
          <p:cNvSpPr/>
          <p:nvPr/>
        </p:nvSpPr>
        <p:spPr>
          <a:xfrm>
            <a:off x="6229535" y="4543389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C34D0436-7AA1-6FCB-21C4-6FEE61D45A3D}"/>
              </a:ext>
            </a:extLst>
          </p:cNvPr>
          <p:cNvCxnSpPr>
            <a:cxnSpLocks/>
            <a:stCxn id="96" idx="0"/>
            <a:endCxn id="97" idx="4"/>
          </p:cNvCxnSpPr>
          <p:nvPr/>
        </p:nvCxnSpPr>
        <p:spPr>
          <a:xfrm rot="5400000" flipH="1" flipV="1">
            <a:off x="3695571" y="4058678"/>
            <a:ext cx="814331" cy="747733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BE7FDEAE-9742-4545-8557-86A030CEC0A5}"/>
              </a:ext>
            </a:extLst>
          </p:cNvPr>
          <p:cNvSpPr/>
          <p:nvPr/>
        </p:nvSpPr>
        <p:spPr>
          <a:xfrm>
            <a:off x="3674870" y="4839709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4F71FE3-3635-63B3-D4AF-A7CABA2FC72D}"/>
              </a:ext>
            </a:extLst>
          </p:cNvPr>
          <p:cNvSpPr/>
          <p:nvPr/>
        </p:nvSpPr>
        <p:spPr>
          <a:xfrm>
            <a:off x="4422603" y="3917378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D471C77-2C9E-3FA3-C3BD-521BA9029369}"/>
              </a:ext>
            </a:extLst>
          </p:cNvPr>
          <p:cNvSpPr txBox="1"/>
          <p:nvPr/>
        </p:nvSpPr>
        <p:spPr>
          <a:xfrm>
            <a:off x="9128072" y="1194190"/>
            <a:ext cx="2874550" cy="4497168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Hardware List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Camera</a:t>
            </a:r>
            <a:r>
              <a:rPr lang="en-US" dirty="0"/>
              <a:t> (PTZ, Night Vision)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DHT22</a:t>
            </a:r>
            <a:r>
              <a:rPr lang="en-US" dirty="0"/>
              <a:t> (Environment)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Wi-Fi/Bluetooth Sensor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Communication Module </a:t>
            </a:r>
            <a:r>
              <a:rPr lang="en-US" dirty="0"/>
              <a:t>(Cellular)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Edge computing unit </a:t>
            </a:r>
            <a:r>
              <a:rPr lang="en-US" dirty="0"/>
              <a:t>(Jetson series)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B3285FE-5AF3-22CD-C2F3-FD1B3039A56D}"/>
              </a:ext>
            </a:extLst>
          </p:cNvPr>
          <p:cNvCxnSpPr>
            <a:cxnSpLocks/>
          </p:cNvCxnSpPr>
          <p:nvPr/>
        </p:nvCxnSpPr>
        <p:spPr>
          <a:xfrm flipH="1">
            <a:off x="8986757" y="1140397"/>
            <a:ext cx="493" cy="473289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91158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664CD5-8CE1-06D5-B5FB-577FA7161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298" y="6371351"/>
            <a:ext cx="1482357" cy="39819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C6CDB-40D1-B1C5-E51B-C225E7C1EF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rgbClr val="FF0000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008BA7-180F-A72A-7C4A-3D4E92C6DF69}"/>
              </a:ext>
            </a:extLst>
          </p:cNvPr>
          <p:cNvCxnSpPr>
            <a:cxnSpLocks/>
          </p:cNvCxnSpPr>
          <p:nvPr/>
        </p:nvCxnSpPr>
        <p:spPr>
          <a:xfrm>
            <a:off x="-3045" y="6832340"/>
            <a:ext cx="978408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FD7970-E4A1-7983-B504-6AE12104D12F}"/>
              </a:ext>
            </a:extLst>
          </p:cNvPr>
          <p:cNvCxnSpPr>
            <a:cxnSpLocks/>
          </p:cNvCxnSpPr>
          <p:nvPr/>
        </p:nvCxnSpPr>
        <p:spPr>
          <a:xfrm>
            <a:off x="11760000" y="6832340"/>
            <a:ext cx="432000" cy="260"/>
          </a:xfrm>
          <a:prstGeom prst="line">
            <a:avLst/>
          </a:prstGeom>
          <a:ln w="603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0B842E4-568A-5B98-E3C9-5B6F6B9E34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035" y="6247481"/>
            <a:ext cx="1978965" cy="554392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983BD12B-D1A8-5D64-7235-1F68D033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 Technologies 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E23678-8CC0-F712-7611-2DA7AEC45CC9}"/>
              </a:ext>
            </a:extLst>
          </p:cNvPr>
          <p:cNvSpPr/>
          <p:nvPr/>
        </p:nvSpPr>
        <p:spPr>
          <a:xfrm>
            <a:off x="464330" y="1076900"/>
            <a:ext cx="11349340" cy="1524333"/>
          </a:xfrm>
          <a:prstGeom prst="roundRect">
            <a:avLst/>
          </a:prstGeom>
          <a:solidFill>
            <a:srgbClr val="FEF9E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FFE141-7F45-890D-05CB-687F1063D717}"/>
              </a:ext>
            </a:extLst>
          </p:cNvPr>
          <p:cNvSpPr/>
          <p:nvPr/>
        </p:nvSpPr>
        <p:spPr>
          <a:xfrm>
            <a:off x="706920" y="1651385"/>
            <a:ext cx="1355964" cy="747044"/>
          </a:xfrm>
          <a:prstGeom prst="rect">
            <a:avLst/>
          </a:prstGeom>
          <a:solidFill>
            <a:srgbClr val="227C9D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Object Detection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7C2821-0B3E-9DF3-E9DD-4DA95718B53F}"/>
              </a:ext>
            </a:extLst>
          </p:cNvPr>
          <p:cNvSpPr/>
          <p:nvPr/>
        </p:nvSpPr>
        <p:spPr>
          <a:xfrm>
            <a:off x="405563" y="3188496"/>
            <a:ext cx="3107852" cy="3063727"/>
          </a:xfrm>
          <a:prstGeom prst="rect">
            <a:avLst/>
          </a:prstGeom>
          <a:solidFill>
            <a:srgbClr val="FE6D73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0323A-A88F-F28E-EFEA-9B0996EF3375}"/>
              </a:ext>
            </a:extLst>
          </p:cNvPr>
          <p:cNvSpPr txBox="1"/>
          <p:nvPr/>
        </p:nvSpPr>
        <p:spPr>
          <a:xfrm>
            <a:off x="556045" y="3885950"/>
            <a:ext cx="2794999" cy="400110"/>
          </a:xfrm>
          <a:prstGeom prst="rect">
            <a:avLst/>
          </a:prstGeom>
          <a:solidFill>
            <a:srgbClr val="FEF9E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Vehicle Detection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83980-D00E-B544-FE12-012C88CCA072}"/>
              </a:ext>
            </a:extLst>
          </p:cNvPr>
          <p:cNvSpPr txBox="1"/>
          <p:nvPr/>
        </p:nvSpPr>
        <p:spPr>
          <a:xfrm>
            <a:off x="564668" y="4330175"/>
            <a:ext cx="2794998" cy="400110"/>
          </a:xfrm>
          <a:prstGeom prst="rect">
            <a:avLst/>
          </a:prstGeom>
          <a:solidFill>
            <a:srgbClr val="FEF9E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Vehicle Classification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43282-5F08-D7D7-8752-139FB32E2CF8}"/>
              </a:ext>
            </a:extLst>
          </p:cNvPr>
          <p:cNvSpPr txBox="1"/>
          <p:nvPr/>
        </p:nvSpPr>
        <p:spPr>
          <a:xfrm>
            <a:off x="556045" y="4782914"/>
            <a:ext cx="2794999" cy="400110"/>
          </a:xfrm>
          <a:prstGeom prst="rect">
            <a:avLst/>
          </a:prstGeom>
          <a:solidFill>
            <a:srgbClr val="FEF9E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Volume Counting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D5E23-A2D1-51D6-0733-0C38A1BC8DD8}"/>
              </a:ext>
            </a:extLst>
          </p:cNvPr>
          <p:cNvSpPr txBox="1"/>
          <p:nvPr/>
        </p:nvSpPr>
        <p:spPr>
          <a:xfrm>
            <a:off x="556045" y="5235653"/>
            <a:ext cx="2794998" cy="400110"/>
          </a:xfrm>
          <a:prstGeom prst="rect">
            <a:avLst/>
          </a:prstGeom>
          <a:solidFill>
            <a:srgbClr val="FEF9E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Speed Measurement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9B6EB-D93B-3198-1E49-50DDD8A07368}"/>
              </a:ext>
            </a:extLst>
          </p:cNvPr>
          <p:cNvSpPr txBox="1"/>
          <p:nvPr/>
        </p:nvSpPr>
        <p:spPr>
          <a:xfrm>
            <a:off x="556045" y="5706357"/>
            <a:ext cx="2794997" cy="400110"/>
          </a:xfrm>
          <a:prstGeom prst="rect">
            <a:avLst/>
          </a:prstGeom>
          <a:solidFill>
            <a:srgbClr val="FEF9E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Trajectory Recording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293ABA-368B-CE7A-7970-B7AC9E43BE8A}"/>
              </a:ext>
            </a:extLst>
          </p:cNvPr>
          <p:cNvSpPr/>
          <p:nvPr/>
        </p:nvSpPr>
        <p:spPr>
          <a:xfrm>
            <a:off x="4446848" y="3132647"/>
            <a:ext cx="2826351" cy="2830715"/>
          </a:xfrm>
          <a:prstGeom prst="rect">
            <a:avLst/>
          </a:prstGeom>
          <a:solidFill>
            <a:srgbClr val="FFCB77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DC5B9-DA8D-BA82-EE2A-1224B2F546EC}"/>
              </a:ext>
            </a:extLst>
          </p:cNvPr>
          <p:cNvSpPr txBox="1"/>
          <p:nvPr/>
        </p:nvSpPr>
        <p:spPr>
          <a:xfrm>
            <a:off x="4616946" y="3925738"/>
            <a:ext cx="2491356" cy="400110"/>
          </a:xfrm>
          <a:prstGeom prst="rect">
            <a:avLst/>
          </a:prstGeom>
          <a:solidFill>
            <a:srgbClr val="FEF9E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VRUs Detection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9C5311-4EB3-4323-45DA-F03D45BDCDE2}"/>
              </a:ext>
            </a:extLst>
          </p:cNvPr>
          <p:cNvSpPr txBox="1"/>
          <p:nvPr/>
        </p:nvSpPr>
        <p:spPr>
          <a:xfrm>
            <a:off x="4616946" y="4383990"/>
            <a:ext cx="2491356" cy="400110"/>
          </a:xfrm>
          <a:prstGeom prst="rect">
            <a:avLst/>
          </a:prstGeom>
          <a:solidFill>
            <a:srgbClr val="FEF9E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VRUs Classification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6B5084-9977-4862-FAA8-2B1F8DF5A86B}"/>
              </a:ext>
            </a:extLst>
          </p:cNvPr>
          <p:cNvSpPr txBox="1"/>
          <p:nvPr/>
        </p:nvSpPr>
        <p:spPr>
          <a:xfrm>
            <a:off x="4616946" y="4862882"/>
            <a:ext cx="2491356" cy="400110"/>
          </a:xfrm>
          <a:prstGeom prst="rect">
            <a:avLst/>
          </a:prstGeom>
          <a:solidFill>
            <a:srgbClr val="FEF9E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VRUs Counting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B49485-AC0A-CE53-ADCB-A214F1CB7586}"/>
              </a:ext>
            </a:extLst>
          </p:cNvPr>
          <p:cNvSpPr txBox="1"/>
          <p:nvPr/>
        </p:nvSpPr>
        <p:spPr>
          <a:xfrm>
            <a:off x="4616946" y="5345783"/>
            <a:ext cx="2491356" cy="400110"/>
          </a:xfrm>
          <a:prstGeom prst="rect">
            <a:avLst/>
          </a:prstGeom>
          <a:solidFill>
            <a:srgbClr val="FEF9E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Trajectory Recording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26CB8E-C66D-F128-682A-5AEDFD818DB5}"/>
              </a:ext>
            </a:extLst>
          </p:cNvPr>
          <p:cNvSpPr/>
          <p:nvPr/>
        </p:nvSpPr>
        <p:spPr>
          <a:xfrm>
            <a:off x="7988511" y="3188496"/>
            <a:ext cx="3510757" cy="1786186"/>
          </a:xfrm>
          <a:prstGeom prst="rect">
            <a:avLst/>
          </a:prstGeom>
          <a:solidFill>
            <a:srgbClr val="17C3B2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7FB2F5-DBE3-80CA-86F8-49F6F9F23D6E}"/>
              </a:ext>
            </a:extLst>
          </p:cNvPr>
          <p:cNvSpPr txBox="1"/>
          <p:nvPr/>
        </p:nvSpPr>
        <p:spPr>
          <a:xfrm>
            <a:off x="8108566" y="3902227"/>
            <a:ext cx="3239126" cy="400110"/>
          </a:xfrm>
          <a:prstGeom prst="rect">
            <a:avLst/>
          </a:prstGeom>
          <a:solidFill>
            <a:srgbClr val="FEF9E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Road Surface Condition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8E9B37-A5FC-2EC9-14BE-515892E51437}"/>
              </a:ext>
            </a:extLst>
          </p:cNvPr>
          <p:cNvSpPr txBox="1"/>
          <p:nvPr/>
        </p:nvSpPr>
        <p:spPr>
          <a:xfrm>
            <a:off x="8108566" y="4421853"/>
            <a:ext cx="3239126" cy="400110"/>
          </a:xfrm>
          <a:prstGeom prst="rect">
            <a:avLst/>
          </a:prstGeom>
          <a:solidFill>
            <a:srgbClr val="FEF9E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Road Visibility </a:t>
            </a:r>
            <a:r>
              <a:rPr lang="en-US" altLang="zh-CN" sz="2000" dirty="0"/>
              <a:t>Measurement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262F68-496E-43D9-7CF0-C29B235A8084}"/>
              </a:ext>
            </a:extLst>
          </p:cNvPr>
          <p:cNvSpPr txBox="1"/>
          <p:nvPr/>
        </p:nvSpPr>
        <p:spPr>
          <a:xfrm>
            <a:off x="597559" y="3307620"/>
            <a:ext cx="2747578" cy="510778"/>
          </a:xfrm>
          <a:prstGeom prst="roundRect">
            <a:avLst/>
          </a:prstGeom>
          <a:solidFill>
            <a:srgbClr val="FEF9E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Vehicle Sensing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33223C-77DE-6916-D91F-BA14279AF58B}"/>
              </a:ext>
            </a:extLst>
          </p:cNvPr>
          <p:cNvSpPr txBox="1"/>
          <p:nvPr/>
        </p:nvSpPr>
        <p:spPr>
          <a:xfrm>
            <a:off x="4614345" y="3312681"/>
            <a:ext cx="2491356" cy="510778"/>
          </a:xfrm>
          <a:prstGeom prst="roundRect">
            <a:avLst/>
          </a:prstGeom>
          <a:solidFill>
            <a:srgbClr val="FEF9E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VRU Sensing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7B5B8B-B083-320C-F49C-32FCC36EB9E3}"/>
              </a:ext>
            </a:extLst>
          </p:cNvPr>
          <p:cNvSpPr txBox="1"/>
          <p:nvPr/>
        </p:nvSpPr>
        <p:spPr>
          <a:xfrm>
            <a:off x="8189304" y="3274966"/>
            <a:ext cx="3077649" cy="510778"/>
          </a:xfrm>
          <a:prstGeom prst="roundRect">
            <a:avLst/>
          </a:prstGeom>
          <a:solidFill>
            <a:srgbClr val="FEF9E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Environment Sensing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D8C0A58-767E-A64A-D1AB-E5A90036304A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1384902" y="2398429"/>
            <a:ext cx="574587" cy="790067"/>
          </a:xfrm>
          <a:prstGeom prst="straightConnector1">
            <a:avLst/>
          </a:prstGeom>
          <a:ln w="38100">
            <a:solidFill>
              <a:srgbClr val="FE6D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DF7BD6-BED2-C136-6B4D-62D302DA4603}"/>
              </a:ext>
            </a:extLst>
          </p:cNvPr>
          <p:cNvCxnSpPr>
            <a:cxnSpLocks/>
            <a:stCxn id="33" idx="2"/>
            <a:endCxn id="4" idx="0"/>
          </p:cNvCxnSpPr>
          <p:nvPr/>
        </p:nvCxnSpPr>
        <p:spPr>
          <a:xfrm flipH="1">
            <a:off x="1959489" y="2383338"/>
            <a:ext cx="1224091" cy="805158"/>
          </a:xfrm>
          <a:prstGeom prst="straightConnector1">
            <a:avLst/>
          </a:prstGeom>
          <a:ln w="38100">
            <a:solidFill>
              <a:srgbClr val="FE6D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E3C194-9E91-5CC2-FDAA-642922F15C71}"/>
              </a:ext>
            </a:extLst>
          </p:cNvPr>
          <p:cNvCxnSpPr>
            <a:cxnSpLocks/>
            <a:stCxn id="3" idx="2"/>
            <a:endCxn id="13" idx="0"/>
          </p:cNvCxnSpPr>
          <p:nvPr/>
        </p:nvCxnSpPr>
        <p:spPr>
          <a:xfrm>
            <a:off x="1384902" y="2398429"/>
            <a:ext cx="4475122" cy="73421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54CF4CA-52EA-9B77-EFA5-34765EEFCCA4}"/>
              </a:ext>
            </a:extLst>
          </p:cNvPr>
          <p:cNvCxnSpPr>
            <a:cxnSpLocks/>
            <a:stCxn id="33" idx="2"/>
            <a:endCxn id="13" idx="0"/>
          </p:cNvCxnSpPr>
          <p:nvPr/>
        </p:nvCxnSpPr>
        <p:spPr>
          <a:xfrm>
            <a:off x="3183580" y="2383338"/>
            <a:ext cx="2676444" cy="74930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AAB9C11-5F76-AD55-6801-978522DE175D}"/>
              </a:ext>
            </a:extLst>
          </p:cNvPr>
          <p:cNvCxnSpPr>
            <a:cxnSpLocks/>
            <a:stCxn id="34" idx="2"/>
            <a:endCxn id="13" idx="0"/>
          </p:cNvCxnSpPr>
          <p:nvPr/>
        </p:nvCxnSpPr>
        <p:spPr>
          <a:xfrm>
            <a:off x="4982258" y="2376089"/>
            <a:ext cx="877766" cy="75655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E510B7-3F78-0BDC-BBFE-BBC71F858750}"/>
              </a:ext>
            </a:extLst>
          </p:cNvPr>
          <p:cNvCxnSpPr>
            <a:cxnSpLocks/>
            <a:stCxn id="35" idx="2"/>
            <a:endCxn id="13" idx="0"/>
          </p:cNvCxnSpPr>
          <p:nvPr/>
        </p:nvCxnSpPr>
        <p:spPr>
          <a:xfrm flipH="1">
            <a:off x="5860024" y="2374766"/>
            <a:ext cx="974817" cy="75788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084C1B2-C689-7251-EEE1-F847042877A9}"/>
              </a:ext>
            </a:extLst>
          </p:cNvPr>
          <p:cNvSpPr/>
          <p:nvPr/>
        </p:nvSpPr>
        <p:spPr>
          <a:xfrm>
            <a:off x="2505598" y="1636294"/>
            <a:ext cx="1355964" cy="747044"/>
          </a:xfrm>
          <a:prstGeom prst="rect">
            <a:avLst/>
          </a:prstGeom>
          <a:solidFill>
            <a:srgbClr val="227C9D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Object Tracking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35AE78-FD7B-9C92-07EA-25CE56A53E5B}"/>
              </a:ext>
            </a:extLst>
          </p:cNvPr>
          <p:cNvSpPr/>
          <p:nvPr/>
        </p:nvSpPr>
        <p:spPr>
          <a:xfrm>
            <a:off x="4304276" y="1629045"/>
            <a:ext cx="1355964" cy="747044"/>
          </a:xfrm>
          <a:prstGeom prst="rect">
            <a:avLst/>
          </a:prstGeom>
          <a:solidFill>
            <a:srgbClr val="227C9D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Density Detection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9AAC27-2965-A7D9-7E85-290061E77938}"/>
              </a:ext>
            </a:extLst>
          </p:cNvPr>
          <p:cNvSpPr/>
          <p:nvPr/>
        </p:nvSpPr>
        <p:spPr>
          <a:xfrm>
            <a:off x="6076585" y="1627722"/>
            <a:ext cx="1516512" cy="747044"/>
          </a:xfrm>
          <a:prstGeom prst="rect">
            <a:avLst/>
          </a:prstGeom>
          <a:solidFill>
            <a:srgbClr val="227C9D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Human Pose Detection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33B421-CBFC-87EE-9819-31707329CC51}"/>
              </a:ext>
            </a:extLst>
          </p:cNvPr>
          <p:cNvSpPr/>
          <p:nvPr/>
        </p:nvSpPr>
        <p:spPr>
          <a:xfrm>
            <a:off x="7898775" y="1627722"/>
            <a:ext cx="1630036" cy="747044"/>
          </a:xfrm>
          <a:prstGeom prst="rect">
            <a:avLst/>
          </a:prstGeom>
          <a:solidFill>
            <a:srgbClr val="227C9D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Road Surface Detection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889B57-474F-6102-AFBB-EC5C015FE1D7}"/>
              </a:ext>
            </a:extLst>
          </p:cNvPr>
          <p:cNvSpPr/>
          <p:nvPr/>
        </p:nvSpPr>
        <p:spPr>
          <a:xfrm>
            <a:off x="9971525" y="1627722"/>
            <a:ext cx="1630036" cy="747044"/>
          </a:xfrm>
          <a:prstGeom prst="rect">
            <a:avLst/>
          </a:prstGeom>
          <a:solidFill>
            <a:srgbClr val="227C9D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Road Visibility Detection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0A4864-E9D1-F554-093F-65B23C79321E}"/>
              </a:ext>
            </a:extLst>
          </p:cNvPr>
          <p:cNvSpPr txBox="1"/>
          <p:nvPr/>
        </p:nvSpPr>
        <p:spPr>
          <a:xfrm>
            <a:off x="3603629" y="1060392"/>
            <a:ext cx="5070742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Edge AI Sensing Technologies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C5920BF-6281-D968-4413-D904B95F1C32}"/>
              </a:ext>
            </a:extLst>
          </p:cNvPr>
          <p:cNvCxnSpPr>
            <a:cxnSpLocks/>
            <a:stCxn id="38" idx="2"/>
            <a:endCxn id="19" idx="0"/>
          </p:cNvCxnSpPr>
          <p:nvPr/>
        </p:nvCxnSpPr>
        <p:spPr>
          <a:xfrm>
            <a:off x="8713793" y="2374766"/>
            <a:ext cx="1030097" cy="813730"/>
          </a:xfrm>
          <a:prstGeom prst="straightConnector1">
            <a:avLst/>
          </a:prstGeom>
          <a:ln w="38100">
            <a:solidFill>
              <a:srgbClr val="17C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04F1565-2C6C-D20D-7C54-98AF10E4F37D}"/>
              </a:ext>
            </a:extLst>
          </p:cNvPr>
          <p:cNvCxnSpPr>
            <a:cxnSpLocks/>
            <a:stCxn id="39" idx="2"/>
            <a:endCxn id="19" idx="0"/>
          </p:cNvCxnSpPr>
          <p:nvPr/>
        </p:nvCxnSpPr>
        <p:spPr>
          <a:xfrm flipH="1">
            <a:off x="9743890" y="2374766"/>
            <a:ext cx="1042653" cy="813730"/>
          </a:xfrm>
          <a:prstGeom prst="straightConnector1">
            <a:avLst/>
          </a:prstGeom>
          <a:ln w="38100">
            <a:solidFill>
              <a:srgbClr val="17C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3670F1F-F6CF-B9F6-74D5-DC3D43A31193}"/>
              </a:ext>
            </a:extLst>
          </p:cNvPr>
          <p:cNvCxnSpPr>
            <a:cxnSpLocks/>
            <a:stCxn id="34" idx="2"/>
            <a:endCxn id="4" idx="0"/>
          </p:cNvCxnSpPr>
          <p:nvPr/>
        </p:nvCxnSpPr>
        <p:spPr>
          <a:xfrm flipH="1">
            <a:off x="1959489" y="2376089"/>
            <a:ext cx="3022769" cy="812407"/>
          </a:xfrm>
          <a:prstGeom prst="straightConnector1">
            <a:avLst/>
          </a:prstGeom>
          <a:ln w="38100">
            <a:solidFill>
              <a:srgbClr val="FE6D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2132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664CD5-8CE1-06D5-B5FB-577FA7161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298" y="6371351"/>
            <a:ext cx="1482357" cy="39819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C6CDB-40D1-B1C5-E51B-C225E7C1EF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rgbClr val="FF0000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4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008BA7-180F-A72A-7C4A-3D4E92C6DF69}"/>
              </a:ext>
            </a:extLst>
          </p:cNvPr>
          <p:cNvCxnSpPr>
            <a:cxnSpLocks/>
          </p:cNvCxnSpPr>
          <p:nvPr/>
        </p:nvCxnSpPr>
        <p:spPr>
          <a:xfrm>
            <a:off x="-3045" y="6832340"/>
            <a:ext cx="978408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FD7970-E4A1-7983-B504-6AE12104D12F}"/>
              </a:ext>
            </a:extLst>
          </p:cNvPr>
          <p:cNvCxnSpPr>
            <a:cxnSpLocks/>
          </p:cNvCxnSpPr>
          <p:nvPr/>
        </p:nvCxnSpPr>
        <p:spPr>
          <a:xfrm>
            <a:off x="11760000" y="6832340"/>
            <a:ext cx="432000" cy="260"/>
          </a:xfrm>
          <a:prstGeom prst="line">
            <a:avLst/>
          </a:prstGeom>
          <a:ln w="603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0B842E4-568A-5B98-E3C9-5B6F6B9E34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035" y="6247481"/>
            <a:ext cx="1978965" cy="554392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983BD12B-D1A8-5D64-7235-1F68D033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AI-based Data Collection and Applications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F531B3-6A25-2441-1967-3B5FA0B59B08}"/>
              </a:ext>
            </a:extLst>
          </p:cNvPr>
          <p:cNvSpPr txBox="1"/>
          <p:nvPr/>
        </p:nvSpPr>
        <p:spPr>
          <a:xfrm>
            <a:off x="1372862" y="4601139"/>
            <a:ext cx="2674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VRUs Data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VRUs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Crowd 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Classification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0B5039-63F0-F348-2F52-07EF3F84100C}"/>
              </a:ext>
            </a:extLst>
          </p:cNvPr>
          <p:cNvSpPr txBox="1"/>
          <p:nvPr/>
        </p:nvSpPr>
        <p:spPr>
          <a:xfrm>
            <a:off x="196491" y="1325444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01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E21707-6ED1-C919-2F98-A7F24C2B6135}"/>
              </a:ext>
            </a:extLst>
          </p:cNvPr>
          <p:cNvSpPr txBox="1"/>
          <p:nvPr/>
        </p:nvSpPr>
        <p:spPr>
          <a:xfrm>
            <a:off x="205114" y="2881849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02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19D3F6-3E1C-6B70-D2B1-01A4624197EF}"/>
              </a:ext>
            </a:extLst>
          </p:cNvPr>
          <p:cNvSpPr txBox="1"/>
          <p:nvPr/>
        </p:nvSpPr>
        <p:spPr>
          <a:xfrm>
            <a:off x="196491" y="4608051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03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0FCA5C-A397-7FDB-D4DD-FB3C61356D6B}"/>
              </a:ext>
            </a:extLst>
          </p:cNvPr>
          <p:cNvSpPr txBox="1"/>
          <p:nvPr/>
        </p:nvSpPr>
        <p:spPr>
          <a:xfrm>
            <a:off x="1400772" y="1100465"/>
            <a:ext cx="43266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Roadway Environment Data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Environmental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Image/Video Dehaze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Visibility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Road Surface Condition Classification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1BE1E1-7E61-024C-2667-9A5B9EA76B91}"/>
              </a:ext>
            </a:extLst>
          </p:cNvPr>
          <p:cNvSpPr txBox="1"/>
          <p:nvPr/>
        </p:nvSpPr>
        <p:spPr>
          <a:xfrm>
            <a:off x="1354736" y="2672570"/>
            <a:ext cx="3429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Traffic Status Data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Vehicle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13-bin Vehicle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Directional Volume 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Travel Time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Speed Measurement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71CE66-E3A2-3297-F341-CFE443EA6699}"/>
              </a:ext>
            </a:extLst>
          </p:cNvPr>
          <p:cNvSpPr txBox="1"/>
          <p:nvPr/>
        </p:nvSpPr>
        <p:spPr>
          <a:xfrm>
            <a:off x="6891551" y="1132243"/>
            <a:ext cx="48684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Traffic Safety Applications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" dirty="0"/>
              <a:t>ollision and near-miss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Hazadous conditions (low visiblity, </a:t>
            </a:r>
            <a:r>
              <a:rPr lang="en-US" altLang="zh-CN" dirty="0"/>
              <a:t>adverse weather conditions, etc.)</a:t>
            </a: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Dilemma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Stopped vehicle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Wrong way driving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Speeding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294D97A-9366-E050-5C65-8AB20943EEC7}"/>
              </a:ext>
            </a:extLst>
          </p:cNvPr>
          <p:cNvSpPr txBox="1"/>
          <p:nvPr/>
        </p:nvSpPr>
        <p:spPr>
          <a:xfrm>
            <a:off x="6876000" y="3490457"/>
            <a:ext cx="50598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CAV Communication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dirty="0"/>
              <a:t>Vehicle-to-Infrastructure (V2I) communication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dirty="0"/>
              <a:t>Pedestrian-to-Infrastructure (P2I) communication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9A88FD1-E73A-CF4B-5A44-A5E0307FC6FE}"/>
              </a:ext>
            </a:extLst>
          </p:cNvPr>
          <p:cNvSpPr txBox="1"/>
          <p:nvPr/>
        </p:nvSpPr>
        <p:spPr>
          <a:xfrm>
            <a:off x="6876000" y="4778909"/>
            <a:ext cx="483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Curb and Parking Management</a:t>
            </a:r>
            <a:endParaRPr lang="en-US" b="1" dirty="0"/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dirty="0"/>
              <a:t>Parking events (i.e., vehicle type, location, duration, ingress/egress time)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dirty="0"/>
              <a:t>Availability &amp; occupancy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759E1AE-2C86-AD0C-54AE-00584D0A0E6D}"/>
              </a:ext>
            </a:extLst>
          </p:cNvPr>
          <p:cNvSpPr txBox="1"/>
          <p:nvPr/>
        </p:nvSpPr>
        <p:spPr>
          <a:xfrm>
            <a:off x="5824751" y="1259298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04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9DA21A-6882-BEF2-929C-0D619C1351F3}"/>
              </a:ext>
            </a:extLst>
          </p:cNvPr>
          <p:cNvSpPr txBox="1"/>
          <p:nvPr/>
        </p:nvSpPr>
        <p:spPr>
          <a:xfrm>
            <a:off x="5727384" y="3484237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05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7F6241B-66E2-5168-1E93-1CF3A87DC53F}"/>
              </a:ext>
            </a:extLst>
          </p:cNvPr>
          <p:cNvSpPr txBox="1"/>
          <p:nvPr/>
        </p:nvSpPr>
        <p:spPr>
          <a:xfrm>
            <a:off x="5784318" y="4858106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06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850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664CD5-8CE1-06D5-B5FB-577FA7161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298" y="6371351"/>
            <a:ext cx="1482357" cy="39819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C6CDB-40D1-B1C5-E51B-C225E7C1EF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rgbClr val="FF0000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5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008BA7-180F-A72A-7C4A-3D4E92C6DF69}"/>
              </a:ext>
            </a:extLst>
          </p:cNvPr>
          <p:cNvCxnSpPr>
            <a:cxnSpLocks/>
          </p:cNvCxnSpPr>
          <p:nvPr/>
        </p:nvCxnSpPr>
        <p:spPr>
          <a:xfrm>
            <a:off x="-3045" y="6832340"/>
            <a:ext cx="978408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FD7970-E4A1-7983-B504-6AE12104D12F}"/>
              </a:ext>
            </a:extLst>
          </p:cNvPr>
          <p:cNvCxnSpPr>
            <a:cxnSpLocks/>
          </p:cNvCxnSpPr>
          <p:nvPr/>
        </p:nvCxnSpPr>
        <p:spPr>
          <a:xfrm>
            <a:off x="11760000" y="6832340"/>
            <a:ext cx="432000" cy="260"/>
          </a:xfrm>
          <a:prstGeom prst="line">
            <a:avLst/>
          </a:prstGeom>
          <a:ln w="603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0B842E4-568A-5B98-E3C9-5B6F6B9E34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035" y="6247481"/>
            <a:ext cx="1978965" cy="554392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983BD12B-D1A8-5D64-7235-1F68D033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D885BE-E77B-F6A7-C8EC-3786515FA542}"/>
              </a:ext>
            </a:extLst>
          </p:cNvPr>
          <p:cNvSpPr txBox="1"/>
          <p:nvPr/>
        </p:nvSpPr>
        <p:spPr>
          <a:xfrm>
            <a:off x="1333452" y="1330483"/>
            <a:ext cx="4326612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Roadway Environment Perception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Image/Video Dehaze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Visibility Estimation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Road Surface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7B6FF-48CC-E15A-F025-F0D3A47A529E}"/>
              </a:ext>
            </a:extLst>
          </p:cNvPr>
          <p:cNvSpPr txBox="1"/>
          <p:nvPr/>
        </p:nvSpPr>
        <p:spPr>
          <a:xfrm>
            <a:off x="6783740" y="1330483"/>
            <a:ext cx="4326612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Vehicle Detection and Classification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Environment-aware Vehicle Detection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De-biased Vehicle Classification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3EBD1-3769-3E70-E710-179938C978A9}"/>
              </a:ext>
            </a:extLst>
          </p:cNvPr>
          <p:cNvSpPr txBox="1"/>
          <p:nvPr/>
        </p:nvSpPr>
        <p:spPr>
          <a:xfrm>
            <a:off x="1305460" y="3704899"/>
            <a:ext cx="4326612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VRUs Detection and Classification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Detailed VRUs Classification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Crowds Counting and Perception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2E440-4361-E227-1659-A19FEBD7D4B6}"/>
              </a:ext>
            </a:extLst>
          </p:cNvPr>
          <p:cNvSpPr txBox="1"/>
          <p:nvPr/>
        </p:nvSpPr>
        <p:spPr>
          <a:xfrm>
            <a:off x="6901297" y="3587555"/>
            <a:ext cx="4847817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Object Tracking and Trajectory Prediction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Object Tracking for Traffic Volume and Speed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Object Trajectory Extraction and Mapping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Dilemma Zone Detection and Mitigation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Trajectory and Potential Conflicts Prediction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612E5-D872-F5B3-D0B5-EE623C594465}"/>
              </a:ext>
            </a:extLst>
          </p:cNvPr>
          <p:cNvSpPr txBox="1"/>
          <p:nvPr/>
        </p:nvSpPr>
        <p:spPr>
          <a:xfrm>
            <a:off x="298762" y="1084825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01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2BC36-252B-6C02-9615-AAEF0809EE13}"/>
              </a:ext>
            </a:extLst>
          </p:cNvPr>
          <p:cNvSpPr txBox="1"/>
          <p:nvPr/>
        </p:nvSpPr>
        <p:spPr>
          <a:xfrm>
            <a:off x="5743032" y="1097553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02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2FE40-5431-6F03-0416-9D0A96E47752}"/>
              </a:ext>
            </a:extLst>
          </p:cNvPr>
          <p:cNvSpPr txBox="1"/>
          <p:nvPr/>
        </p:nvSpPr>
        <p:spPr>
          <a:xfrm>
            <a:off x="266652" y="3389821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03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D2345-EAF0-08DD-CECB-3201A4437369}"/>
              </a:ext>
            </a:extLst>
          </p:cNvPr>
          <p:cNvSpPr txBox="1"/>
          <p:nvPr/>
        </p:nvSpPr>
        <p:spPr>
          <a:xfrm>
            <a:off x="5743032" y="3266976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04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0050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664CD5-8CE1-06D5-B5FB-577FA7161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298" y="6371351"/>
            <a:ext cx="1482357" cy="39819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C6CDB-40D1-B1C5-E51B-C225E7C1EF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rgbClr val="FF0000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008BA7-180F-A72A-7C4A-3D4E92C6DF69}"/>
              </a:ext>
            </a:extLst>
          </p:cNvPr>
          <p:cNvCxnSpPr>
            <a:cxnSpLocks/>
          </p:cNvCxnSpPr>
          <p:nvPr/>
        </p:nvCxnSpPr>
        <p:spPr>
          <a:xfrm>
            <a:off x="-3045" y="6832340"/>
            <a:ext cx="978408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FD7970-E4A1-7983-B504-6AE12104D12F}"/>
              </a:ext>
            </a:extLst>
          </p:cNvPr>
          <p:cNvCxnSpPr>
            <a:cxnSpLocks/>
          </p:cNvCxnSpPr>
          <p:nvPr/>
        </p:nvCxnSpPr>
        <p:spPr>
          <a:xfrm>
            <a:off x="11760000" y="6832340"/>
            <a:ext cx="432000" cy="260"/>
          </a:xfrm>
          <a:prstGeom prst="line">
            <a:avLst/>
          </a:prstGeom>
          <a:ln w="603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0B842E4-568A-5B98-E3C9-5B6F6B9E34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035" y="6247481"/>
            <a:ext cx="1978965" cy="554392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983BD12B-D1A8-5D64-7235-1F68D03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3828"/>
            <a:ext cx="11328000" cy="432000"/>
          </a:xfrm>
        </p:spPr>
        <p:txBody>
          <a:bodyPr/>
          <a:lstStyle/>
          <a:p>
            <a:r>
              <a:rPr lang="en-US" dirty="0"/>
              <a:t>Demonstration 1: Roadway Environment Perception</a:t>
            </a:r>
          </a:p>
        </p:txBody>
      </p:sp>
      <p:pic>
        <p:nvPicPr>
          <p:cNvPr id="7" name="Picture 6" descr="Traffic lights on a street&#10;&#10;Description automatically generated with medium confidence">
            <a:extLst>
              <a:ext uri="{FF2B5EF4-FFF2-40B4-BE49-F238E27FC236}">
                <a16:creationId xmlns:a16="http://schemas.microsoft.com/office/drawing/2014/main" id="{35F43CFC-A4AA-85F6-AE56-27A3ED7AE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52" y="1128853"/>
            <a:ext cx="5725920" cy="3811827"/>
          </a:xfrm>
          <a:prstGeom prst="rect">
            <a:avLst/>
          </a:prstGeom>
        </p:spPr>
      </p:pic>
      <p:pic>
        <p:nvPicPr>
          <p:cNvPr id="8" name="Picture 7" descr="Traffic lights on a street&#10;&#10;Description automatically generated with low confidence">
            <a:extLst>
              <a:ext uri="{FF2B5EF4-FFF2-40B4-BE49-F238E27FC236}">
                <a16:creationId xmlns:a16="http://schemas.microsoft.com/office/drawing/2014/main" id="{5F7F7A1A-9185-74F0-4606-A8882FA02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290" y="1123568"/>
            <a:ext cx="5663823" cy="37704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67DFED-D552-3C52-826D-648872EC4AE1}"/>
              </a:ext>
            </a:extLst>
          </p:cNvPr>
          <p:cNvSpPr txBox="1"/>
          <p:nvPr/>
        </p:nvSpPr>
        <p:spPr>
          <a:xfrm>
            <a:off x="2314171" y="5005110"/>
            <a:ext cx="892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E6BC68-50C8-6CDD-6E7E-6076B3401993}"/>
              </a:ext>
            </a:extLst>
          </p:cNvPr>
          <p:cNvSpPr txBox="1"/>
          <p:nvPr/>
        </p:nvSpPr>
        <p:spPr>
          <a:xfrm>
            <a:off x="8624990" y="5005110"/>
            <a:ext cx="892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2081F1-7E73-C4EA-B656-32AE26F968E4}"/>
              </a:ext>
            </a:extLst>
          </p:cNvPr>
          <p:cNvSpPr txBox="1"/>
          <p:nvPr/>
        </p:nvSpPr>
        <p:spPr>
          <a:xfrm>
            <a:off x="133976" y="6364900"/>
            <a:ext cx="9314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Liu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Yang, Z. Cui, R.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Wang*. "Cooperative and Comprehensive Multi-task Surveillance Sensing and Interaction System Empowered by Edge Artificial Intelligence" in Transportation Research Record, 2023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64BD51-A71B-199C-F223-9C1428B70854}"/>
              </a:ext>
            </a:extLst>
          </p:cNvPr>
          <p:cNvSpPr txBox="1"/>
          <p:nvPr/>
        </p:nvSpPr>
        <p:spPr>
          <a:xfrm>
            <a:off x="9864666" y="4499265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Visibility: 0.58 mile</a:t>
            </a:r>
          </a:p>
        </p:txBody>
      </p:sp>
      <p:sp>
        <p:nvSpPr>
          <p:cNvPr id="17" name="正方形/長方形 57">
            <a:extLst>
              <a:ext uri="{FF2B5EF4-FFF2-40B4-BE49-F238E27FC236}">
                <a16:creationId xmlns:a16="http://schemas.microsoft.com/office/drawing/2014/main" id="{9B048B50-7589-648E-3287-9D24CEE5511E}"/>
              </a:ext>
            </a:extLst>
          </p:cNvPr>
          <p:cNvSpPr/>
          <p:nvPr/>
        </p:nvSpPr>
        <p:spPr>
          <a:xfrm>
            <a:off x="432000" y="5562391"/>
            <a:ext cx="11480450" cy="541000"/>
          </a:xfrm>
          <a:prstGeom prst="rect">
            <a:avLst/>
          </a:prstGeom>
          <a:solidFill>
            <a:srgbClr val="E1DCF8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ea typeface="+mn-lt"/>
                <a:cs typeface="+mn-lt"/>
              </a:rPr>
              <a:t>The</a:t>
            </a:r>
            <a:r>
              <a:rPr lang="zh-CN" altLang="en-US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a typeface="+mn-lt"/>
                <a:cs typeface="+mn-lt"/>
              </a:rPr>
              <a:t>system</a:t>
            </a:r>
            <a:r>
              <a:rPr lang="zh-CN" altLang="en-US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a typeface="+mn-lt"/>
                <a:cs typeface="+mn-lt"/>
              </a:rPr>
              <a:t>can</a:t>
            </a:r>
            <a:r>
              <a:rPr lang="zh-CN" altLang="en-US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a typeface="+mn-lt"/>
                <a:cs typeface="+mn-lt"/>
              </a:rPr>
              <a:t>generate</a:t>
            </a:r>
            <a:r>
              <a:rPr lang="zh-CN" altLang="en-US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a typeface="+mn-lt"/>
                <a:cs typeface="+mn-lt"/>
              </a:rPr>
              <a:t>three</a:t>
            </a:r>
            <a:r>
              <a:rPr lang="zh-CN" altLang="en-US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a typeface="+mn-lt"/>
                <a:cs typeface="+mn-lt"/>
              </a:rPr>
              <a:t>products:</a:t>
            </a:r>
            <a:r>
              <a:rPr lang="zh-CN" altLang="en-US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a typeface="+mn-lt"/>
                <a:cs typeface="+mn-lt"/>
              </a:rPr>
              <a:t>1)</a:t>
            </a:r>
            <a:r>
              <a:rPr lang="zh-CN" altLang="en-US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a typeface="+mn-lt"/>
                <a:cs typeface="+mn-lt"/>
              </a:rPr>
              <a:t>Dehazed</a:t>
            </a:r>
            <a:r>
              <a:rPr lang="zh-CN" altLang="en-US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a typeface="+mn-lt"/>
                <a:cs typeface="+mn-lt"/>
              </a:rPr>
              <a:t>Image;</a:t>
            </a:r>
            <a:r>
              <a:rPr lang="zh-CN" altLang="en-US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a typeface="+mn-lt"/>
                <a:cs typeface="+mn-lt"/>
              </a:rPr>
              <a:t>2)</a:t>
            </a:r>
            <a:r>
              <a:rPr lang="zh-CN" altLang="en-US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a typeface="+mn-lt"/>
                <a:cs typeface="+mn-lt"/>
              </a:rPr>
              <a:t>Roadway</a:t>
            </a:r>
            <a:r>
              <a:rPr lang="zh-CN" altLang="en-US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a typeface="+mn-lt"/>
                <a:cs typeface="+mn-lt"/>
              </a:rPr>
              <a:t>Visibility;</a:t>
            </a:r>
            <a:r>
              <a:rPr lang="zh-CN" altLang="en-US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a typeface="+mn-lt"/>
                <a:cs typeface="+mn-lt"/>
              </a:rPr>
              <a:t>3)</a:t>
            </a:r>
            <a:r>
              <a:rPr lang="zh-CN" altLang="en-US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a typeface="+mn-lt"/>
                <a:cs typeface="+mn-lt"/>
              </a:rPr>
              <a:t>Road</a:t>
            </a:r>
            <a:r>
              <a:rPr lang="zh-CN" altLang="en-US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a typeface="+mn-lt"/>
                <a:cs typeface="+mn-lt"/>
              </a:rPr>
              <a:t>Surface</a:t>
            </a:r>
            <a:r>
              <a:rPr lang="zh-CN" altLang="en-US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a typeface="+mn-lt"/>
                <a:cs typeface="+mn-lt"/>
              </a:rPr>
              <a:t>Condition</a:t>
            </a:r>
            <a:endParaRPr lang="en-US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611459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664CD5-8CE1-06D5-B5FB-577FA7161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298" y="6371351"/>
            <a:ext cx="1482357" cy="39819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C6CDB-40D1-B1C5-E51B-C225E7C1EF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rgbClr val="FF0000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7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008BA7-180F-A72A-7C4A-3D4E92C6DF69}"/>
              </a:ext>
            </a:extLst>
          </p:cNvPr>
          <p:cNvCxnSpPr>
            <a:cxnSpLocks/>
          </p:cNvCxnSpPr>
          <p:nvPr/>
        </p:nvCxnSpPr>
        <p:spPr>
          <a:xfrm>
            <a:off x="-3045" y="6832340"/>
            <a:ext cx="978408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FD7970-E4A1-7983-B504-6AE12104D12F}"/>
              </a:ext>
            </a:extLst>
          </p:cNvPr>
          <p:cNvCxnSpPr>
            <a:cxnSpLocks/>
          </p:cNvCxnSpPr>
          <p:nvPr/>
        </p:nvCxnSpPr>
        <p:spPr>
          <a:xfrm>
            <a:off x="11760000" y="6832340"/>
            <a:ext cx="432000" cy="260"/>
          </a:xfrm>
          <a:prstGeom prst="line">
            <a:avLst/>
          </a:prstGeom>
          <a:ln w="603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0B842E4-568A-5B98-E3C9-5B6F6B9E34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035" y="6247481"/>
            <a:ext cx="1978965" cy="554392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983BD12B-D1A8-5D64-7235-1F68D03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3828"/>
            <a:ext cx="11328000" cy="432000"/>
          </a:xfrm>
        </p:spPr>
        <p:txBody>
          <a:bodyPr/>
          <a:lstStyle/>
          <a:p>
            <a:r>
              <a:rPr lang="en-US" dirty="0"/>
              <a:t>Demonstration 1: Roadway Environment Perception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64BD51-A71B-199C-F223-9C1428B70854}"/>
              </a:ext>
            </a:extLst>
          </p:cNvPr>
          <p:cNvSpPr txBox="1"/>
          <p:nvPr/>
        </p:nvSpPr>
        <p:spPr>
          <a:xfrm>
            <a:off x="9864666" y="4499265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Visibility: 0.58 mile</a:t>
            </a:r>
          </a:p>
        </p:txBody>
      </p:sp>
      <p:pic>
        <p:nvPicPr>
          <p:cNvPr id="2" name="Picture 1" descr="A collage of images of a road&#10;&#10;Description automatically generated">
            <a:extLst>
              <a:ext uri="{FF2B5EF4-FFF2-40B4-BE49-F238E27FC236}">
                <a16:creationId xmlns:a16="http://schemas.microsoft.com/office/drawing/2014/main" id="{6D8D2168-296D-2868-E31C-29F21AC5F6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359" y="1141890"/>
            <a:ext cx="9466599" cy="50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8385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664CD5-8CE1-06D5-B5FB-577FA7161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298" y="6371351"/>
            <a:ext cx="1482357" cy="39819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C6CDB-40D1-B1C5-E51B-C225E7C1EF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rgbClr val="FF0000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008BA7-180F-A72A-7C4A-3D4E92C6DF69}"/>
              </a:ext>
            </a:extLst>
          </p:cNvPr>
          <p:cNvCxnSpPr>
            <a:cxnSpLocks/>
          </p:cNvCxnSpPr>
          <p:nvPr/>
        </p:nvCxnSpPr>
        <p:spPr>
          <a:xfrm>
            <a:off x="-3045" y="6832340"/>
            <a:ext cx="978408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FD7970-E4A1-7983-B504-6AE12104D12F}"/>
              </a:ext>
            </a:extLst>
          </p:cNvPr>
          <p:cNvCxnSpPr>
            <a:cxnSpLocks/>
          </p:cNvCxnSpPr>
          <p:nvPr/>
        </p:nvCxnSpPr>
        <p:spPr>
          <a:xfrm>
            <a:off x="11760000" y="6832340"/>
            <a:ext cx="432000" cy="260"/>
          </a:xfrm>
          <a:prstGeom prst="line">
            <a:avLst/>
          </a:prstGeom>
          <a:ln w="603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0B842E4-568A-5B98-E3C9-5B6F6B9E34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035" y="6247481"/>
            <a:ext cx="1978965" cy="554392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983BD12B-D1A8-5D64-7235-1F68D03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3828"/>
            <a:ext cx="11328000" cy="432000"/>
          </a:xfrm>
        </p:spPr>
        <p:txBody>
          <a:bodyPr/>
          <a:lstStyle/>
          <a:p>
            <a:r>
              <a:rPr lang="en-US" dirty="0"/>
              <a:t>Demonstration 1: Roadway Environment Perception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6A8B97-B163-B60D-E6DF-965BFF7F17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69" y="1196745"/>
            <a:ext cx="6370872" cy="3792041"/>
          </a:xfrm>
          <a:prstGeom prst="rect">
            <a:avLst/>
          </a:prstGeom>
        </p:spPr>
      </p:pic>
      <p:sp>
        <p:nvSpPr>
          <p:cNvPr id="4" name="Star: 4 Points 3">
            <a:extLst>
              <a:ext uri="{FF2B5EF4-FFF2-40B4-BE49-F238E27FC236}">
                <a16:creationId xmlns:a16="http://schemas.microsoft.com/office/drawing/2014/main" id="{5105636D-FA5A-03EE-3C81-2917B17DAAF2}"/>
              </a:ext>
            </a:extLst>
          </p:cNvPr>
          <p:cNvSpPr/>
          <p:nvPr/>
        </p:nvSpPr>
        <p:spPr>
          <a:xfrm>
            <a:off x="4101457" y="3451074"/>
            <a:ext cx="533400" cy="461481"/>
          </a:xfrm>
          <a:prstGeom prst="star4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BDA9B-5F61-2769-A90D-6FCDA7D3C05C}"/>
              </a:ext>
            </a:extLst>
          </p:cNvPr>
          <p:cNvSpPr txBox="1"/>
          <p:nvPr/>
        </p:nvSpPr>
        <p:spPr>
          <a:xfrm>
            <a:off x="3283362" y="3870200"/>
            <a:ext cx="2169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Weather Station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F37AADB-2587-7FFC-C03C-B90714A829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049716"/>
                  </p:ext>
                </p:extLst>
              </p:nvPr>
            </p:nvGraphicFramePr>
            <p:xfrm>
              <a:off x="7041752" y="3129652"/>
              <a:ext cx="4732244" cy="295884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417968">
                      <a:extLst>
                        <a:ext uri="{9D8B030D-6E8A-4147-A177-3AD203B41FA5}">
                          <a16:colId xmlns:a16="http://schemas.microsoft.com/office/drawing/2014/main" val="719975752"/>
                        </a:ext>
                      </a:extLst>
                    </a:gridCol>
                    <a:gridCol w="2314276">
                      <a:extLst>
                        <a:ext uri="{9D8B030D-6E8A-4147-A177-3AD203B41FA5}">
                          <a16:colId xmlns:a16="http://schemas.microsoft.com/office/drawing/2014/main" val="3330625279"/>
                        </a:ext>
                      </a:extLst>
                    </a:gridCol>
                  </a:tblGrid>
                  <a:tr h="948382"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                       Accuracy</a:t>
                          </a:r>
                        </a:p>
                        <a:p>
                          <a:pPr marL="0" marR="0" algn="l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Visibility</a:t>
                          </a:r>
                          <a:endParaRPr lang="en-US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16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1600" b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6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82261465"/>
                      </a:ext>
                    </a:extLst>
                  </a:tr>
                  <a:tr h="404134"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𝐕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sub>
                                </m:sSub>
                                <m:r>
                                  <a:rPr lang="en-US" sz="1400" b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 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𝟓𝟎𝟎</m:t>
                                </m:r>
                                <m:r>
                                  <a:rPr lang="en-US" sz="1400" b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89.14%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00384371"/>
                      </a:ext>
                    </a:extLst>
                  </a:tr>
                  <a:tr h="404134"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𝟓𝟎𝟎𝐦</m:t>
                                </m:r>
                                <m:r>
                                  <a:rPr lang="en-US" sz="1400" b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𝐕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sub>
                                </m:sSub>
                                <m:r>
                                  <a:rPr lang="en-US" sz="1400" b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 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𝟏𝟎𝟎𝟎</m:t>
                                </m:r>
                                <m:r>
                                  <a:rPr lang="en-US" sz="1400" b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90.25%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73117876"/>
                      </a:ext>
                    </a:extLst>
                  </a:tr>
                  <a:tr h="404134"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𝟏𝟎𝟎𝟎𝐦</m:t>
                                </m:r>
                                <m:r>
                                  <a:rPr lang="en-US" sz="1400" b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𝐕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sub>
                                </m:sSub>
                                <m:r>
                                  <a:rPr lang="en-US" sz="1400" b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 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𝟐𝟎𝟎𝟎</m:t>
                                </m:r>
                                <m:r>
                                  <a:rPr lang="en-US" sz="1400" b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93.22%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62860820"/>
                      </a:ext>
                    </a:extLst>
                  </a:tr>
                  <a:tr h="404134"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𝐕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sub>
                                </m:sSub>
                                <m:r>
                                  <a:rPr lang="en-US" sz="1400" b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≥ 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𝟐𝟎𝟎𝟎</m:t>
                                </m:r>
                                <m:r>
                                  <a:rPr lang="en-US" sz="1400" b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95.78%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91998232"/>
                      </a:ext>
                    </a:extLst>
                  </a:tr>
                  <a:tr h="393928"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Overall</a:t>
                          </a:r>
                          <a:endParaRPr lang="en-US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92.15%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75101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F37AADB-2587-7FFC-C03C-B90714A829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049716"/>
                  </p:ext>
                </p:extLst>
              </p:nvPr>
            </p:nvGraphicFramePr>
            <p:xfrm>
              <a:off x="7041752" y="3129652"/>
              <a:ext cx="4732244" cy="295884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417968">
                      <a:extLst>
                        <a:ext uri="{9D8B030D-6E8A-4147-A177-3AD203B41FA5}">
                          <a16:colId xmlns:a16="http://schemas.microsoft.com/office/drawing/2014/main" val="719975752"/>
                        </a:ext>
                      </a:extLst>
                    </a:gridCol>
                    <a:gridCol w="2314276">
                      <a:extLst>
                        <a:ext uri="{9D8B030D-6E8A-4147-A177-3AD203B41FA5}">
                          <a16:colId xmlns:a16="http://schemas.microsoft.com/office/drawing/2014/main" val="3330625279"/>
                        </a:ext>
                      </a:extLst>
                    </a:gridCol>
                  </a:tblGrid>
                  <a:tr h="948382"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                       Accuracy</a:t>
                          </a:r>
                        </a:p>
                        <a:p>
                          <a:pPr marL="0" marR="0" algn="l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Visibility</a:t>
                          </a:r>
                          <a:endParaRPr lang="en-US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04737" t="-641" r="-526" b="-217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2261465"/>
                      </a:ext>
                    </a:extLst>
                  </a:tr>
                  <a:tr h="4041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252" t="-237879" r="-96222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89.14%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00384371"/>
                      </a:ext>
                    </a:extLst>
                  </a:tr>
                  <a:tr h="4041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252" t="-332836" r="-96222" b="-307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90.25%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73117876"/>
                      </a:ext>
                    </a:extLst>
                  </a:tr>
                  <a:tr h="4041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252" t="-439394" r="-96222" b="-2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93.22%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62860820"/>
                      </a:ext>
                    </a:extLst>
                  </a:tr>
                  <a:tr h="4041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252" t="-539394" r="-96222" b="-1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95.78%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91998232"/>
                      </a:ext>
                    </a:extLst>
                  </a:tr>
                  <a:tr h="393928"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Overall</a:t>
                          </a:r>
                          <a:endParaRPr lang="en-US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92.15%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751016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8AE1728-CAA3-2E0B-90BD-6998F0054C2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33" y="4514960"/>
            <a:ext cx="5840474" cy="1749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06430C-9227-2085-00F9-8675828D1E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870" y="1275647"/>
            <a:ext cx="4700423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95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664CD5-8CE1-06D5-B5FB-577FA7161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298" y="6371351"/>
            <a:ext cx="1482357" cy="39819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C6CDB-40D1-B1C5-E51B-C225E7C1EF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rgbClr val="FF0000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008BA7-180F-A72A-7C4A-3D4E92C6DF69}"/>
              </a:ext>
            </a:extLst>
          </p:cNvPr>
          <p:cNvCxnSpPr>
            <a:cxnSpLocks/>
          </p:cNvCxnSpPr>
          <p:nvPr/>
        </p:nvCxnSpPr>
        <p:spPr>
          <a:xfrm>
            <a:off x="-3045" y="6832340"/>
            <a:ext cx="978408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FD7970-E4A1-7983-B504-6AE12104D12F}"/>
              </a:ext>
            </a:extLst>
          </p:cNvPr>
          <p:cNvCxnSpPr>
            <a:cxnSpLocks/>
          </p:cNvCxnSpPr>
          <p:nvPr/>
        </p:nvCxnSpPr>
        <p:spPr>
          <a:xfrm>
            <a:off x="11760000" y="6832340"/>
            <a:ext cx="432000" cy="260"/>
          </a:xfrm>
          <a:prstGeom prst="line">
            <a:avLst/>
          </a:prstGeom>
          <a:ln w="603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0B842E4-568A-5B98-E3C9-5B6F6B9E34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035" y="6247481"/>
            <a:ext cx="1978965" cy="554392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983BD12B-D1A8-5D64-7235-1F68D03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3828"/>
            <a:ext cx="11328000" cy="432000"/>
          </a:xfrm>
        </p:spPr>
        <p:txBody>
          <a:bodyPr/>
          <a:lstStyle/>
          <a:p>
            <a:r>
              <a:rPr lang="en-US" dirty="0"/>
              <a:t>Demonstration 1: Roadway Environment Perception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64BD51-A71B-199C-F223-9C1428B70854}"/>
              </a:ext>
            </a:extLst>
          </p:cNvPr>
          <p:cNvSpPr txBox="1"/>
          <p:nvPr/>
        </p:nvSpPr>
        <p:spPr>
          <a:xfrm>
            <a:off x="9864666" y="4499265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Visibility: 0.58 mile</a:t>
            </a:r>
          </a:p>
        </p:txBody>
      </p:sp>
      <p:pic>
        <p:nvPicPr>
          <p:cNvPr id="21" name="Picture 20" descr="A road with snow on it&#10;&#10;Description automatically generated">
            <a:extLst>
              <a:ext uri="{FF2B5EF4-FFF2-40B4-BE49-F238E27FC236}">
                <a16:creationId xmlns:a16="http://schemas.microsoft.com/office/drawing/2014/main" id="{DB753AF0-C62A-5E8D-0564-5A2146C1EF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399" y="1276604"/>
            <a:ext cx="1680000" cy="1260000"/>
          </a:xfrm>
          <a:prstGeom prst="rect">
            <a:avLst/>
          </a:prstGeom>
        </p:spPr>
      </p:pic>
      <p:pic>
        <p:nvPicPr>
          <p:cNvPr id="22" name="Picture 21" descr="A road with snow on it&#10;&#10;Description automatically generated">
            <a:extLst>
              <a:ext uri="{FF2B5EF4-FFF2-40B4-BE49-F238E27FC236}">
                <a16:creationId xmlns:a16="http://schemas.microsoft.com/office/drawing/2014/main" id="{CD5A424D-2820-F184-96CE-56E1843E4F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486" y="1271916"/>
            <a:ext cx="1680000" cy="1260000"/>
          </a:xfrm>
          <a:prstGeom prst="rect">
            <a:avLst/>
          </a:prstGeom>
        </p:spPr>
      </p:pic>
      <p:pic>
        <p:nvPicPr>
          <p:cNvPr id="23" name="Picture 22" descr="A road with lights on it&#10;&#10;Description automatically generated">
            <a:extLst>
              <a:ext uri="{FF2B5EF4-FFF2-40B4-BE49-F238E27FC236}">
                <a16:creationId xmlns:a16="http://schemas.microsoft.com/office/drawing/2014/main" id="{EE430EEC-5E6C-22B0-D877-F2650329D6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399" y="1271916"/>
            <a:ext cx="1680000" cy="1260000"/>
          </a:xfrm>
          <a:prstGeom prst="rect">
            <a:avLst/>
          </a:prstGeom>
        </p:spPr>
      </p:pic>
      <p:pic>
        <p:nvPicPr>
          <p:cNvPr id="24" name="Picture 23" descr="A road with trees around it&#10;&#10;Description automatically generated">
            <a:extLst>
              <a:ext uri="{FF2B5EF4-FFF2-40B4-BE49-F238E27FC236}">
                <a16:creationId xmlns:a16="http://schemas.microsoft.com/office/drawing/2014/main" id="{739000CC-2477-A679-B85C-757F79D265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312" y="1271916"/>
            <a:ext cx="1680000" cy="126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3C5737-42DB-A7BF-05E3-BD8CB0BC704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144" y="2340165"/>
            <a:ext cx="7924800" cy="16838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5A2ECD-2761-063E-BF77-6A8F360143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143" y="3651381"/>
            <a:ext cx="7924801" cy="16838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D8200F-A729-4B6F-260D-C509013D41E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44" y="5022981"/>
            <a:ext cx="7799458" cy="165815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DEC5F36-313B-0731-4EA0-92423F7AB3C5}"/>
              </a:ext>
            </a:extLst>
          </p:cNvPr>
          <p:cNvSpPr/>
          <p:nvPr/>
        </p:nvSpPr>
        <p:spPr>
          <a:xfrm>
            <a:off x="8947667" y="1685918"/>
            <a:ext cx="1833998" cy="431996"/>
          </a:xfrm>
          <a:prstGeom prst="rect">
            <a:avLst/>
          </a:prstGeom>
          <a:solidFill>
            <a:srgbClr val="E1D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Original Image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BD386D-B8B9-C333-2DA4-B58262ED7C8F}"/>
              </a:ext>
            </a:extLst>
          </p:cNvPr>
          <p:cNvSpPr/>
          <p:nvPr/>
        </p:nvSpPr>
        <p:spPr>
          <a:xfrm>
            <a:off x="8944511" y="2856947"/>
            <a:ext cx="1833998" cy="431996"/>
          </a:xfrm>
          <a:prstGeom prst="rect">
            <a:avLst/>
          </a:prstGeom>
          <a:solidFill>
            <a:srgbClr val="E1D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Brightness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B0A8AD-9B31-F15C-6346-821832D15BA2}"/>
              </a:ext>
            </a:extLst>
          </p:cNvPr>
          <p:cNvSpPr/>
          <p:nvPr/>
        </p:nvSpPr>
        <p:spPr>
          <a:xfrm>
            <a:off x="8949950" y="4199842"/>
            <a:ext cx="1833998" cy="431996"/>
          </a:xfrm>
          <a:prstGeom prst="rect">
            <a:avLst/>
          </a:prstGeom>
          <a:solidFill>
            <a:srgbClr val="E1D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Dark Channel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6B2DE2-995A-E6D2-F261-45423A73590D}"/>
              </a:ext>
            </a:extLst>
          </p:cNvPr>
          <p:cNvSpPr/>
          <p:nvPr/>
        </p:nvSpPr>
        <p:spPr>
          <a:xfrm>
            <a:off x="8997144" y="5583489"/>
            <a:ext cx="1833998" cy="431996"/>
          </a:xfrm>
          <a:prstGeom prst="rect">
            <a:avLst/>
          </a:prstGeom>
          <a:solidFill>
            <a:srgbClr val="E1D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Intensity Value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34A5DE-87D7-B77F-EB9F-B734E0DF8361}"/>
              </a:ext>
            </a:extLst>
          </p:cNvPr>
          <p:cNvSpPr/>
          <p:nvPr/>
        </p:nvSpPr>
        <p:spPr>
          <a:xfrm>
            <a:off x="1412073" y="920861"/>
            <a:ext cx="1484477" cy="314140"/>
          </a:xfrm>
          <a:prstGeom prst="rect">
            <a:avLst/>
          </a:prstGeom>
          <a:solidFill>
            <a:srgbClr val="E5F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Dry: 97%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F89947-C649-9E0B-0A08-E1FC455595B0}"/>
              </a:ext>
            </a:extLst>
          </p:cNvPr>
          <p:cNvSpPr/>
          <p:nvPr/>
        </p:nvSpPr>
        <p:spPr>
          <a:xfrm>
            <a:off x="3346543" y="916049"/>
            <a:ext cx="1484477" cy="314140"/>
          </a:xfrm>
          <a:prstGeom prst="rect">
            <a:avLst/>
          </a:prstGeom>
          <a:solidFill>
            <a:srgbClr val="E5F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Wet: 94%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39BD3F-DA14-4AB6-0F6F-2445AC74132A}"/>
              </a:ext>
            </a:extLst>
          </p:cNvPr>
          <p:cNvSpPr/>
          <p:nvPr/>
        </p:nvSpPr>
        <p:spPr>
          <a:xfrm>
            <a:off x="5290440" y="916049"/>
            <a:ext cx="1484477" cy="314140"/>
          </a:xfrm>
          <a:prstGeom prst="rect">
            <a:avLst/>
          </a:prstGeom>
          <a:solidFill>
            <a:srgbClr val="E5F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Snowy: 91%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5647ED-11D6-DD05-F81F-9A9A7B215A5D}"/>
              </a:ext>
            </a:extLst>
          </p:cNvPr>
          <p:cNvSpPr/>
          <p:nvPr/>
        </p:nvSpPr>
        <p:spPr>
          <a:xfrm>
            <a:off x="7176160" y="913393"/>
            <a:ext cx="1484477" cy="314140"/>
          </a:xfrm>
          <a:prstGeom prst="rect">
            <a:avLst/>
          </a:prstGeom>
          <a:solidFill>
            <a:srgbClr val="E5F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Icy: 85%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1351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682fbb1-ec5c-4c1b-a54e-0b632088c9f9" xsi:nil="true"/>
    <_activity xmlns="4682fbb1-ec5c-4c1b-a54e-0b632088c9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778E2F35C84B4FAF94520EE15D1C5B" ma:contentTypeVersion="13" ma:contentTypeDescription="Create a new document." ma:contentTypeScope="" ma:versionID="848ed7ec2b68cc2c6323c71615c2f639">
  <xsd:schema xmlns:xsd="http://www.w3.org/2001/XMLSchema" xmlns:xs="http://www.w3.org/2001/XMLSchema" xmlns:p="http://schemas.microsoft.com/office/2006/metadata/properties" xmlns:ns3="4682fbb1-ec5c-4c1b-a54e-0b632088c9f9" xmlns:ns4="6e7114e2-cb20-4c0b-a668-8c6e1ae627aa" targetNamespace="http://schemas.microsoft.com/office/2006/metadata/properties" ma:root="true" ma:fieldsID="99396be24e6451ef1d687fd7c7990191" ns3:_="" ns4:_="">
    <xsd:import namespace="4682fbb1-ec5c-4c1b-a54e-0b632088c9f9"/>
    <xsd:import namespace="6e7114e2-cb20-4c0b-a668-8c6e1ae627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2fbb1-ec5c-4c1b-a54e-0b632088c9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114e2-cb20-4c0b-a668-8c6e1ae627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90D0D0-7C1D-47FF-A2F0-9937AA567A3D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e7114e2-cb20-4c0b-a668-8c6e1ae627aa"/>
    <ds:schemaRef ds:uri="4682fbb1-ec5c-4c1b-a54e-0b632088c9f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2F9D60-903D-445C-85DA-C5B4327962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82fbb1-ec5c-4c1b-a54e-0b632088c9f9"/>
    <ds:schemaRef ds:uri="6e7114e2-cb20-4c0b-a668-8c6e1ae627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47730</TotalTime>
  <Words>931</Words>
  <Application>Microsoft Office PowerPoint</Application>
  <PresentationFormat>Widescreen</PresentationFormat>
  <Paragraphs>346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Cambria Math</vt:lpstr>
      <vt:lpstr>Candara</vt:lpstr>
      <vt:lpstr>Corbel</vt:lpstr>
      <vt:lpstr>Times New Roman</vt:lpstr>
      <vt:lpstr>Office Theme</vt:lpstr>
      <vt:lpstr>Multi-task Sensing and Interaction System with Edge Artificial Intelligence</vt:lpstr>
      <vt:lpstr>System Hardware Design</vt:lpstr>
      <vt:lpstr>AI Technologies </vt:lpstr>
      <vt:lpstr>AI-based Data Collection and Applications</vt:lpstr>
      <vt:lpstr>Demonstrations</vt:lpstr>
      <vt:lpstr>Demonstration 1: Roadway Environment Perception</vt:lpstr>
      <vt:lpstr>Demonstration 1: Roadway Environment Perception</vt:lpstr>
      <vt:lpstr>Demonstration 1: Roadway Environment Perception</vt:lpstr>
      <vt:lpstr>Demonstration 1: Roadway Environment Perception</vt:lpstr>
      <vt:lpstr>Demonstration 1: Roadway Environment Perception</vt:lpstr>
      <vt:lpstr>Demonstration 2: Vehicle Detection and Classification</vt:lpstr>
      <vt:lpstr>Demonstration 3: VRUs Detection and Classification</vt:lpstr>
      <vt:lpstr>Demonstration 3: VRUs Detection and Classification</vt:lpstr>
      <vt:lpstr>Demonstration 4: Objects Tracking &amp; Trajectories Prediction</vt:lpstr>
      <vt:lpstr>Demonstration 4: Objects Tracking &amp; Trajectories Prediction</vt:lpstr>
      <vt:lpstr>Multi-task Sensing and Interaction System with Edge Artificial Intelligence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Hao F Yang</dc:creator>
  <cp:keywords/>
  <dc:description/>
  <cp:lastModifiedBy>Chenxi Liu</cp:lastModifiedBy>
  <cp:revision>130</cp:revision>
  <dcterms:created xsi:type="dcterms:W3CDTF">2023-02-11T19:28:24Z</dcterms:created>
  <dcterms:modified xsi:type="dcterms:W3CDTF">2024-10-24T23:22:14Z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0x010100E3778E2F35C84B4FAF94520EE15D1C5B</vt:lpwstr>
  </property>
</Properties>
</file>