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7" r:id="rId5"/>
    <p:sldId id="268" r:id="rId6"/>
    <p:sldId id="262" r:id="rId7"/>
    <p:sldId id="264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08A219-A0B9-7923-AA48-13F2529F56FD}" name="Nicole Slaboch" initials="NS" userId="S::nslaboch@appliedpavement.com::480e9089-76e0-4eef-8262-c98b4aa2b4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ie Brown" userId="fbf90d17-d1b9-4c73-8f11-4ac7772ce14f" providerId="ADAL" clId="{62BC14F8-1015-4873-93A9-9B1131A22B0A}"/>
    <pc:docChg chg="modSld">
      <pc:chgData name="Carrie Brown" userId="fbf90d17-d1b9-4c73-8f11-4ac7772ce14f" providerId="ADAL" clId="{62BC14F8-1015-4873-93A9-9B1131A22B0A}" dt="2026-05-26T14:58:20.156" v="292" actId="20577"/>
      <pc:docMkLst>
        <pc:docMk/>
      </pc:docMkLst>
      <pc:sldChg chg="modSp mod modCm">
        <pc:chgData name="Carrie Brown" userId="fbf90d17-d1b9-4c73-8f11-4ac7772ce14f" providerId="ADAL" clId="{62BC14F8-1015-4873-93A9-9B1131A22B0A}" dt="2026-05-26T14:58:20.156" v="292" actId="20577"/>
        <pc:sldMkLst>
          <pc:docMk/>
          <pc:sldMk cId="1118066370" sldId="264"/>
        </pc:sldMkLst>
        <pc:spChg chg="mod">
          <ac:chgData name="Carrie Brown" userId="fbf90d17-d1b9-4c73-8f11-4ac7772ce14f" providerId="ADAL" clId="{62BC14F8-1015-4873-93A9-9B1131A22B0A}" dt="2026-05-26T14:58:20.156" v="292" actId="20577"/>
          <ac:spMkLst>
            <pc:docMk/>
            <pc:sldMk cId="1118066370" sldId="264"/>
            <ac:spMk id="2" creationId="{5045BC21-4978-CB51-2603-62D4B960DE3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rie Brown" userId="fbf90d17-d1b9-4c73-8f11-4ac7772ce14f" providerId="ADAL" clId="{62BC14F8-1015-4873-93A9-9B1131A22B0A}" dt="2026-05-26T14:58:20.156" v="292" actId="20577"/>
              <pc2:cmMkLst xmlns:pc2="http://schemas.microsoft.com/office/powerpoint/2019/9/main/command">
                <pc:docMk/>
                <pc:sldMk cId="1118066370" sldId="264"/>
                <pc2:cmMk id="{B6440A4C-3A42-4670-B6B9-8119C603CF27}"/>
              </pc2:cmMkLst>
            </pc226:cmChg>
            <pc226:cmChg xmlns:pc226="http://schemas.microsoft.com/office/powerpoint/2022/06/main/command" chg="mod">
              <pc226:chgData name="Carrie Brown" userId="fbf90d17-d1b9-4c73-8f11-4ac7772ce14f" providerId="ADAL" clId="{62BC14F8-1015-4873-93A9-9B1131A22B0A}" dt="2026-05-26T14:58:20.156" v="292" actId="20577"/>
              <pc2:cmMkLst xmlns:pc2="http://schemas.microsoft.com/office/powerpoint/2019/9/main/command">
                <pc:docMk/>
                <pc:sldMk cId="1118066370" sldId="264"/>
                <pc2:cmMk id="{1870DF67-1A2F-4BB6-B7E1-5FFFC3624D1A}"/>
              </pc2:cmMkLst>
            </pc226:cmChg>
            <pc226:cmChg xmlns:pc226="http://schemas.microsoft.com/office/powerpoint/2022/06/main/command" chg="mod">
              <pc226:chgData name="Carrie Brown" userId="fbf90d17-d1b9-4c73-8f11-4ac7772ce14f" providerId="ADAL" clId="{62BC14F8-1015-4873-93A9-9B1131A22B0A}" dt="2026-05-26T14:58:20.156" v="292" actId="20577"/>
              <pc2:cmMkLst xmlns:pc2="http://schemas.microsoft.com/office/powerpoint/2019/9/main/command">
                <pc:docMk/>
                <pc:sldMk cId="1118066370" sldId="264"/>
                <pc2:cmMk id="{746B9BB3-D8A7-4E51-9A82-C3474E8D2402}"/>
              </pc2:cmMkLst>
            </pc226:cmChg>
            <pc226:cmChg xmlns:pc226="http://schemas.microsoft.com/office/powerpoint/2022/06/main/command" chg="mod">
              <pc226:chgData name="Carrie Brown" userId="fbf90d17-d1b9-4c73-8f11-4ac7772ce14f" providerId="ADAL" clId="{62BC14F8-1015-4873-93A9-9B1131A22B0A}" dt="2026-05-26T14:58:20.156" v="292" actId="20577"/>
              <pc2:cmMkLst xmlns:pc2="http://schemas.microsoft.com/office/powerpoint/2019/9/main/command">
                <pc:docMk/>
                <pc:sldMk cId="1118066370" sldId="264"/>
                <pc2:cmMk id="{8E83FCFA-60C3-4144-85A0-05F52CE43195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220E-A7B2-4DD7-BB21-81242E20D3F9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9DB6-3CA9-4441-BA0E-910B6327A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3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Robinson Rancheria made the request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2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3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80000">
              <a:schemeClr val="bg1">
                <a:alpha val="60000"/>
              </a:schemeClr>
            </a:gs>
            <a:gs pos="0">
              <a:srgbClr val="FFC000">
                <a:alpha val="60000"/>
              </a:srgbClr>
            </a:gs>
            <a:gs pos="25000">
              <a:srgbClr val="FF0000">
                <a:alpha val="60000"/>
              </a:srgbClr>
            </a:gs>
            <a:gs pos="48000">
              <a:srgbClr val="C00000">
                <a:alpha val="6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D2CD8C2-A51B-60BD-833A-1B548E0E7D7A}"/>
              </a:ext>
            </a:extLst>
          </p:cNvPr>
          <p:cNvGrpSpPr/>
          <p:nvPr userDrawn="1"/>
        </p:nvGrpSpPr>
        <p:grpSpPr>
          <a:xfrm>
            <a:off x="-19050" y="-2185"/>
            <a:ext cx="737150" cy="2021468"/>
            <a:chOff x="-551" y="4635235"/>
            <a:chExt cx="737150" cy="202146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6D8E60A-E04E-D6D4-A311-4314372CB6C9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BDAC869-FA7A-7060-0124-3056D483F79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8161CB4-80F9-5B02-D48B-659EC1BBB7CA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EF9EB19-CB23-90F8-07CC-77D1E8B42272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4AB4C4B-5AFC-AA79-EE1E-2280B068986B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DD90E8E-484B-47F2-6C14-7BCA55C2B4D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7A4D0E3-9E8C-CECB-0394-C9565BCC4E4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9F87B00-807F-224B-51A9-CB2ADE5ED65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1F837-DD06-E405-A271-4F6D70D0DCC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4D0C0B-F14D-42A9-0D69-708971681B98}"/>
              </a:ext>
            </a:extLst>
          </p:cNvPr>
          <p:cNvGrpSpPr/>
          <p:nvPr userDrawn="1"/>
        </p:nvGrpSpPr>
        <p:grpSpPr>
          <a:xfrm rot="10800000">
            <a:off x="11454850" y="4836532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37C4C85-57CA-B99A-F891-A973C6F79C42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7A41796-5416-14D1-6C3F-2A956D47175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FCF68B3-892D-B271-0E5E-F885C0DBD010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E5A1729-AF55-4E05-FF8C-06003C1841B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105499D-0B6B-A9F6-E7EB-04F8C53A5187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4AAF451-EC09-D41D-49AF-7F630F5B128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CDF8C68-58CC-3716-8457-E8879813A7C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11265DF-64A3-A9D6-2F71-DF47B5F136E5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99E6AF5-F509-E508-C7D3-850BE177F7FD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93DF346F-FDC1-E99F-36BE-D3F4CE2D0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0" y="1408756"/>
            <a:ext cx="5840268" cy="23698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u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1937CC7F-007B-3B77-3154-5BB966FC4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2850" y="4032713"/>
            <a:ext cx="5046760" cy="18235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2DDF712-D6FB-C9E4-6194-0D0AAD8A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9832" y="6356350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356CA0FB-B527-46EA-480F-AEDD3746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29200" y="632312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C08EE94-9993-049C-AE9A-0919B4369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100" y="1883973"/>
            <a:ext cx="3270691" cy="3239981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A296D42-B42D-C32C-78EA-8F11B6856069}"/>
              </a:ext>
            </a:extLst>
          </p:cNvPr>
          <p:cNvCxnSpPr>
            <a:cxnSpLocks/>
          </p:cNvCxnSpPr>
          <p:nvPr userDrawn="1"/>
        </p:nvCxnSpPr>
        <p:spPr>
          <a:xfrm>
            <a:off x="5029200" y="3831149"/>
            <a:ext cx="584661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FD28534A-2917-29BD-E53D-B093FF784EC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09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tex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7926" y="457200"/>
            <a:ext cx="5600313" cy="4166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426A2-44E1-02E0-CE1D-C56AC8B92E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7926" y="4936657"/>
            <a:ext cx="5600313" cy="16175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Proxima Nova" panose="02000506030000020004" pitchFamily="50" charset="0"/>
              <a:buChar char="⊲"/>
              <a:defRPr sz="24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18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1930EE-C8F6-626B-5293-DE474C74F546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8AF47-CE06-08A0-5632-E81AA0840BD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5E14C3-2F78-B64F-9A7E-7E078FC29FD3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EFB67B2-1E73-5712-010B-6FD511F1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2B3E22-4669-6D75-3B7D-A8D716DB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1" y="-1"/>
            <a:ext cx="2743200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2872" y="185199"/>
            <a:ext cx="7487909" cy="627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3982978-FEFC-6182-0E73-A0050CD3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2086199"/>
            <a:ext cx="1985818" cy="20427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BA2F1F-675A-FA77-65C6-91C6DCD52E5B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15423-F7DB-403A-C73A-1CE033FAD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8" y="4881872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0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27056B0-A477-4EDC-277B-D57F88BB6D4A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39991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67239E1-318B-5519-39C2-C36187B72244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654C29A8-D5B2-F4AB-B79D-101D926F62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DDC2CE8-C98A-21BC-CB84-019C90C401C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531E7E9-420E-314A-D28E-0591409DB9F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6855CCA-7155-04DF-4907-4F1B3909E88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100DE9D-F119-FA07-317B-096EE492796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19EB6B1-8CFA-06AC-27CF-AD24E9C1589A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6931389-E885-90E7-EC7B-FE9215A3759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657A3C2-5D9F-637C-694E-1D38BE9BDF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20C266F-02AD-990C-8FE1-EE3A81BA765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83A3B6-1940-540A-C4F3-BD5FF6BFE0BA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1D479DF2-5F2B-6F5E-BFD7-72A35B009BE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66F2CD43-D3F2-EEAF-3EA9-A5C49B251B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D9DBDFC4-274C-CB2D-050B-A1738ADDCEAC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212F8E21-95CA-ABF1-C2ED-B0E95FA6A26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A0B67C1-A875-8162-E42A-57435C2319F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1BB71E-6FE8-E95A-859C-8C9DF5A8BCF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A0B1EA2C-FA65-A190-06D2-B58F3AB5A98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24D67D95-E43A-8D12-759A-350400A7C5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47E7B9F1-90FC-F5C1-92F2-D078812A18C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802E27E9-CDA6-52A6-6FF0-CB010427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1036"/>
            <a:ext cx="8239991" cy="86055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522F80-10D3-C6B4-6D18-B9C95C33E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9139D63-BD50-748E-3883-42B4811EAB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C3732E8-DAA7-7657-0B53-A83B7C457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8239991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9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6ED2D-622E-2DCF-B178-ADA2E184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5046" y="6240622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5/26/2026</a:t>
            </a:fld>
            <a:endParaRPr lang="en-US" dirty="0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6CD59E9-95E2-3DFC-B3D8-6B73BB8F8883}"/>
              </a:ext>
            </a:extLst>
          </p:cNvPr>
          <p:cNvCxnSpPr>
            <a:cxnSpLocks/>
          </p:cNvCxnSpPr>
          <p:nvPr userDrawn="1"/>
        </p:nvCxnSpPr>
        <p:spPr>
          <a:xfrm>
            <a:off x="1309832" y="3058078"/>
            <a:ext cx="808199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36E17A-9882-9D03-66F5-E7CE83EBB591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73EE18E-C129-3BEF-519B-06C7FDDF043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4E9C73D-36FE-DD56-C702-34CA45B93D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CF7D743-1280-3E50-5F2A-DAE869479B6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9EF9CD7B-9B1C-29CC-5611-758AF652F1F3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0F3372D-A0AA-AD56-18AF-510BB3647628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23DB69C3-8DB5-E241-BF78-2CAFCDA678C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DE44635-06BB-C5DE-5F90-8A3C3A22EF6D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B8E3F0C3-D5DD-DE7E-D68C-3664625389F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B080CF8-5EAD-1289-E7C8-69E94B22E40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4D5B974-F63B-6044-981F-A5661F999B63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C924BAA-258C-4318-E6CA-8F0705C9BC9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4F0F3649-9EF5-5645-7477-B92C0412FEC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FB9A6D6-9BBD-2922-9137-EF54A9610848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6BAF19B-2F4B-CCBB-230D-4BAECA396C47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9263885-9FB9-3C5A-5361-7C33EF892E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8C537F17-99DA-7DA5-53B9-2994B47EDA1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1202CC8F-5B8F-C247-C010-F738349A0B3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3DB0063-C067-F24E-93BB-C5A5BE34D5A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03DA564F-764E-3697-EB71-87BB0A140060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DAC247-CC12-2907-0544-E04FA36CA89C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352A8D64-4BB8-8530-03AC-87E36882F5E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7F6D1C-F3CD-86B4-8D06-5FF3C841838D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B3E1F15-EE59-F10F-CB81-0BFDF9E5416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45DA414-5302-BF90-5DD1-66863DB3B73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6C50220-5E0D-E213-C5A7-94F281743450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CB57776-0033-D169-AFE0-64CBF025E4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706C96B-1658-1030-ECE5-BF721613C48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FA24F4F-22ED-D92C-FF9D-57E8CFF2C9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FB85A66-2758-C91C-7403-9128BD5D4E26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BAFE9D1-4593-593A-721A-53A47924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206616"/>
            <a:ext cx="8239991" cy="183670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775E6D-FFA4-920E-A943-2E929DF76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245" y="3598738"/>
            <a:ext cx="2033900" cy="2101225"/>
          </a:xfrm>
          <a:prstGeom prst="rect">
            <a:avLst/>
          </a:prstGeom>
        </p:spPr>
      </p:pic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32D678E5-5A36-64E2-D900-C3334991BCE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5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27EE915-940A-48AB-C72F-39A28AA7B008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88E3158A-CC12-AC90-DD76-A06E9D283A8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A9DB9DEE-304A-59E7-C10E-9B58DB7ECA4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9014C52D-90C6-B053-F6E8-F3BCEB5E16A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4F109738-E316-B647-B296-46BBD01E89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2FE6F7E8-067B-C9A8-9B12-A4089FF6DA6E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CCA9531A-94EF-6DC8-D26C-C7D1C348BBE5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E22A67AC-2F86-8EAC-001B-2C8F01F822A0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125E7BBD-CAD7-39C3-7EE5-FF04D3DCDAA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4CB057F-2B3C-C343-C24E-5ECB3A61091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927A16F-9244-9952-5E7D-6D53B0939E6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C843815D-0084-34CC-D378-6159E18601C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CA24D8B1-C04F-E8BE-8A3F-0CD873C6102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DD1A91A3-F36F-D77D-75D0-295D03F375C3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E97B2C05-4C9E-3194-7FC9-C30A79C9B7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5980BE1D-59F4-12DD-8D9A-A67617105D7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5523C03E-824D-6A44-800B-6F0B71621C4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7A98C80E-F2D8-C69C-CAF5-94B1697B244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77982AA-D5E7-F6B5-0EE8-E46266E8D539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28F9C932-2283-79FB-6A9E-01F1EB1D261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A7D399-D96F-E76F-1352-7418ABBBD2E2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BFE7D2D-A886-2B3D-0E9F-3D51FEF08CC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D82D9D5-6EA6-3FF6-AFB9-7B72AB0EC91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C19A04-C305-C4E0-AB25-F35882BFC6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4245628-FC5F-6017-32A7-CA00D8CB0F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F718351-AF56-3E55-E37F-293F51CF0A9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98F09DE-1822-E0E1-CAB1-B632A4E5B70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6B1B055-E26D-6798-BD92-43B9FA4D421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D35524A-2B4F-4037-D625-78AC3AB30D0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5C3D19F-16AB-7D53-8306-493DD48CFBA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7A862EA-AEA8-E724-3086-8167794BC1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1AF430-AC5D-8ABA-6D89-F4463D8F0291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A3D5D0-2047-8D7E-9DC8-CE0B0D0D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D12BBC-6844-CA15-A864-F5717079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1413446-93BE-4F5A-3425-A283E8C5F76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003862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97344-9CDA-A1E6-0ADE-BC923A3EF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BAB59E8-CDA5-C054-7F53-85798157A8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00701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Content Placeholder 3">
            <a:extLst>
              <a:ext uri="{FF2B5EF4-FFF2-40B4-BE49-F238E27FC236}">
                <a16:creationId xmlns:a16="http://schemas.microsoft.com/office/drawing/2014/main" id="{2D3F3EAE-E36D-8AD3-ADD5-1B862CF0DB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503834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8229600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8962973-BBA1-F454-EAE1-8E67D43BE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82295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5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C944E9D-9544-C20A-5604-BA26C0455FB6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93B6F03-8B04-E549-ECBA-0C662B7CCB6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D278DD-C9F4-767F-F5FC-76571AAF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C0F10-7709-4710-AB05-7FD8D266C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7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F8E09D-8C3E-323E-4BFC-235DAFC9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1999977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97EF1-D5EC-6DF4-7A46-AA6A37233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A548CC-4876-01F7-8520-67FAEBE75291}"/>
              </a:ext>
            </a:extLst>
          </p:cNvPr>
          <p:cNvCxnSpPr>
            <a:cxnSpLocks/>
          </p:cNvCxnSpPr>
          <p:nvPr userDrawn="1"/>
        </p:nvCxnSpPr>
        <p:spPr>
          <a:xfrm>
            <a:off x="955026" y="3946913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4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EF517FB-F63E-DA11-7FBD-89406568528E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CE546B-97E3-7721-88D9-4627B1A2F4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E0A3BB5-95BD-25C6-65B5-9BB7D92EB3D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D9DBB7C-A203-584B-510C-9288C97E17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1968D1F-0662-DEAD-6BAB-CA41256F525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8E27F01-D9A9-C3A2-B01A-C8F0D928A1FD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BA7293-A8ED-D0B7-5E81-077BD2EC7ED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3A2F02C-026D-4869-68F5-CE7EAD925C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A63BE73-9BAE-848D-D70B-FA026CA72A3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2955F2B-9A3B-D3AF-E204-0739A6C4295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6B82287-276E-B2A2-444E-48672CA067B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25FD122-F7C0-1E66-B205-2577E60EEA0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D9CD24B9-157A-6D18-AE81-86D59489A9CA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A703AB1-5A2C-32D6-C850-EA8D3A2830C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8633F90C-6A8C-0C28-6C60-1DA1D40A67B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F154E3F-05F4-E398-9508-86FAE1B0DC0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DF487E6-3D39-CF90-767F-D0BFF4D20F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90BF4D0-B00A-8656-F038-6F9115CD3E7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0F3FE6D-BE85-B959-4172-DC005309F62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9727568C-7DC1-5430-14A2-CCD4BCDF1D0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3C0AA50-1FA1-76FA-4FA8-6BEE381F8A85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BA24C2-D467-92B9-9F82-BDA0CAFA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881F3D-DEC5-9D87-9A60-7785C851E51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C235A8-CB25-5FF6-A27C-07478087011D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73EC44-9F09-D1C1-003D-B89423937E41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827B25D-3696-A630-28AC-CF3ABE58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9F3EA4-3702-4470-7667-62CB10F45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D8EFD14-D4FF-4850-A076-FA08710B1D80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9BD962C-E007-2FDB-9C8A-36EF0F6DFAF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ABFF7F8-BF2E-45E5-B2FC-D24E7F46F5D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6DCD7C-47CA-F3C3-0CC5-92D24300670D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7757010-A5D9-C994-4022-4C55B8CF98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BE78F7B-F987-D086-ADAD-1C02D5D3B4A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79BF019-FADB-B507-B4AF-B5FE31741F8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D53E6F9-C53A-7E5D-2ED8-35D9D8C8AD7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D1B2BCC-2223-9BA2-6CB8-213605AAB044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6EE68CB-0730-224E-7DA9-638448E5B3A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34A42F-B074-C9CE-F5F1-C4BFE584D9A7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55C209B-F957-9305-1D00-B0939A8CF7B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FFCA489-C114-BF27-7EB3-1A478FE1357C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2FB2087-D1D3-B451-38A3-6969721EC26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3E262A8-80F0-473C-603F-B9C4F8EA1B9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A68135A-60C4-BE43-F3C8-24CAB91D70A5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135AE50-9EB0-0D00-2B36-5301524E57B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B8A6F89-4EE8-63A7-9B08-1A9FED369DD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D863C36-F5CD-68DD-56E0-748D91D8D670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7575A95-CFB0-369A-0186-05CF57E9759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FE931F2F-D946-4D76-D43C-CBBB9745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0404" y="5651155"/>
            <a:ext cx="865758" cy="403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D186B6C-868B-D1D3-DC32-E6A8136880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6" r:id="rId7"/>
    <p:sldLayoutId id="2147483662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u="none" kern="1200" baseline="0" dirty="0">
          <a:solidFill>
            <a:srgbClr val="C00000"/>
          </a:solidFill>
          <a:uFill>
            <a:solidFill>
              <a:schemeClr val="tx1"/>
            </a:solidFill>
          </a:u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rgbClr val="C00000"/>
        </a:buClr>
        <a:buSzPct val="50000"/>
        <a:buFont typeface="Times New Roman" panose="02020603050405020304" pitchFamily="18" charset="0"/>
        <a:buChar char="►"/>
        <a:defRPr lang="en-US" sz="2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216152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E303-836D-BD3C-4D31-4504956D8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Western TTAP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7D5E1-A794-A028-315B-3B56DC2C8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4032713"/>
            <a:ext cx="5040410" cy="1823508"/>
          </a:xfrm>
        </p:spPr>
        <p:txBody>
          <a:bodyPr/>
          <a:lstStyle/>
          <a:p>
            <a:pPr algn="l"/>
            <a:r>
              <a:rPr lang="en-US" dirty="0"/>
              <a:t>DIRECTOR / CARRIE BROWN </a:t>
            </a:r>
          </a:p>
        </p:txBody>
      </p:sp>
    </p:spTree>
    <p:extLst>
      <p:ext uri="{BB962C8B-B14F-4D97-AF65-F5344CB8AC3E}">
        <p14:creationId xmlns:p14="http://schemas.microsoft.com/office/powerpoint/2010/main" val="2276729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1585-7292-A796-7FDD-306F08B76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BB5144-DDB2-C4CE-95B4-EEEDAADA1582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Next Steering Committee Meeting</a:t>
            </a:r>
            <a:endParaRPr lang="en-US" sz="2800" b="1" dirty="0">
              <a:solidFill>
                <a:schemeClr val="bg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367036A-C0FA-87CA-9C84-06AF0B06B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/>
              <a:t>June 23, 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53987B-2475-1989-ECF0-2A406C63A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23" y="2114550"/>
            <a:ext cx="5444514" cy="2870529"/>
          </a:xfrm>
        </p:spPr>
        <p:txBody>
          <a:bodyPr/>
          <a:lstStyle/>
          <a:p>
            <a:r>
              <a:rPr lang="en-US" dirty="0"/>
              <a:t>See You Next Time!</a:t>
            </a:r>
          </a:p>
        </p:txBody>
      </p:sp>
    </p:spTree>
    <p:extLst>
      <p:ext uri="{BB962C8B-B14F-4D97-AF65-F5344CB8AC3E}">
        <p14:creationId xmlns:p14="http://schemas.microsoft.com/office/powerpoint/2010/main" val="422199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5D02B-5289-33CE-2B5A-9E715903F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2705007"/>
            <a:ext cx="3848098" cy="3753641"/>
          </a:xfrm>
        </p:spPr>
        <p:txBody>
          <a:bodyPr>
            <a:normAutofit/>
          </a:bodyPr>
          <a:lstStyle/>
          <a:p>
            <a:r>
              <a:rPr lang="en-US" sz="2400" b="1" dirty="0"/>
              <a:t>Introduction:</a:t>
            </a:r>
          </a:p>
          <a:p>
            <a:pPr lvl="1"/>
            <a:r>
              <a:rPr lang="en-US" sz="2000" dirty="0"/>
              <a:t>Name</a:t>
            </a:r>
          </a:p>
          <a:p>
            <a:pPr lvl="1"/>
            <a:r>
              <a:rPr lang="en-US" sz="2000" dirty="0"/>
              <a:t>Agency or Tribe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400" b="1" dirty="0"/>
              <a:t>Group Ice Breaker:</a:t>
            </a:r>
          </a:p>
          <a:p>
            <a:pPr lvl="1"/>
            <a:r>
              <a:rPr lang="en-US" sz="2000" dirty="0"/>
              <a:t>If funding were unlimited, what project would you prioritize first?</a:t>
            </a:r>
          </a:p>
          <a:p>
            <a:endParaRPr lang="en-US" sz="2000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24EBF32-E213-2B36-15F2-64A41F46B28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00701" y="1859102"/>
            <a:ext cx="3848099" cy="492331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Happy Birthday WTTAP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736F57-050D-7C67-EBEE-251DA5BCC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00701" y="2812860"/>
            <a:ext cx="3848099" cy="2568606"/>
          </a:xfrm>
          <a:prstGeom prst="rect">
            <a:avLst/>
          </a:prstGeom>
          <a:noFill/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20C046-625E-D272-EC94-778AC754AAC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3848099" cy="492331"/>
          </a:xfrm>
          <a:solidFill>
            <a:schemeClr val="accent6"/>
          </a:solidFill>
        </p:spPr>
        <p:txBody>
          <a:bodyPr anchor="ctr">
            <a:norm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A09CC7-B329-0EC9-7AD1-DB3CC83A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</p:spPr>
        <p:txBody>
          <a:bodyPr anchor="b">
            <a:normAutofit/>
          </a:bodyPr>
          <a:lstStyle/>
          <a:p>
            <a:r>
              <a:rPr lang="en-US"/>
              <a:t>May 26, 2026</a:t>
            </a:r>
          </a:p>
        </p:txBody>
      </p:sp>
    </p:spTree>
    <p:extLst>
      <p:ext uri="{BB962C8B-B14F-4D97-AF65-F5344CB8AC3E}">
        <p14:creationId xmlns:p14="http://schemas.microsoft.com/office/powerpoint/2010/main" val="196618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3DB3B-EDD2-2282-0834-A9481ED3C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9E5826-FC88-F20F-1B07-7EBE8501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6822CF8-0751-8FE9-2B9C-B66A951D5C3B}"/>
              </a:ext>
            </a:extLst>
          </p:cNvPr>
          <p:cNvSpPr txBox="1">
            <a:spLocks/>
          </p:cNvSpPr>
          <p:nvPr/>
        </p:nvSpPr>
        <p:spPr>
          <a:xfrm>
            <a:off x="3294406" y="1524310"/>
            <a:ext cx="8997239" cy="4019870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April &amp; May Courses: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OSHA 30 Construction (4/27-4/30; Happy Camp, CA)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Grant Writing Workshop (5/5-5/7; Window Rock, AZ)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Plans Reading (5/12; Reno, NV)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Plans Reading (5/13; Las Vegas, NV)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On Demand Courses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4147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27370-BCB4-1AFF-9A66-46561C80E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6A72A7-09EA-9B31-94A9-24D0A8517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0B3BABA8-BAAC-4B74-2FD0-66CB96550F51}"/>
              </a:ext>
            </a:extLst>
          </p:cNvPr>
          <p:cNvSpPr txBox="1">
            <a:spLocks/>
          </p:cNvSpPr>
          <p:nvPr/>
        </p:nvSpPr>
        <p:spPr>
          <a:xfrm>
            <a:off x="3484158" y="1281163"/>
            <a:ext cx="5444514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/>
              <a:t>Cancelations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Managing Roadway Drainage Systems (5/13; Virtual)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Requests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OSHA 10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Flagger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7925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EB17-A0AE-CB04-858E-F33C3A056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B42F4D-A145-9B37-4B87-60592BDD3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D775067-ECD1-CD07-AAB7-588C003B0926}"/>
              </a:ext>
            </a:extLst>
          </p:cNvPr>
          <p:cNvSpPr txBox="1">
            <a:spLocks/>
          </p:cNvSpPr>
          <p:nvPr/>
        </p:nvSpPr>
        <p:spPr>
          <a:xfrm>
            <a:off x="3336054" y="897573"/>
            <a:ext cx="7526215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Upcoming Training</a:t>
            </a:r>
          </a:p>
          <a:p>
            <a:pPr lvl="1"/>
            <a:r>
              <a:rPr lang="en-US" dirty="0"/>
              <a:t>Pavement Marking Installation and Maintenance</a:t>
            </a:r>
          </a:p>
          <a:p>
            <a:pPr lvl="2"/>
            <a:r>
              <a:rPr lang="en-US" sz="1800" dirty="0"/>
              <a:t>(6/2-6/3, Virtual)</a:t>
            </a:r>
            <a:endParaRPr lang="en-US" dirty="0"/>
          </a:p>
          <a:p>
            <a:pPr lvl="1"/>
            <a:r>
              <a:rPr lang="en-US" dirty="0"/>
              <a:t>Child Passenger Safety </a:t>
            </a:r>
          </a:p>
          <a:p>
            <a:pPr lvl="2"/>
            <a:r>
              <a:rPr lang="en-US" sz="1800" dirty="0"/>
              <a:t>(6/9 – 6-12, Blue Lake, CA)</a:t>
            </a:r>
            <a:endParaRPr lang="en-US" dirty="0"/>
          </a:p>
          <a:p>
            <a:pPr lvl="1"/>
            <a:r>
              <a:rPr lang="en-US" dirty="0"/>
              <a:t>Barrier Basics </a:t>
            </a:r>
          </a:p>
          <a:p>
            <a:pPr lvl="2"/>
            <a:r>
              <a:rPr lang="en-US" sz="1800" dirty="0"/>
              <a:t>(6/16, Virtual)</a:t>
            </a:r>
            <a:endParaRPr lang="en-US" dirty="0"/>
          </a:p>
          <a:p>
            <a:pPr lvl="1"/>
            <a:r>
              <a:rPr lang="en-US" dirty="0"/>
              <a:t>ATSSA Flagger Training </a:t>
            </a:r>
          </a:p>
          <a:p>
            <a:pPr lvl="2"/>
            <a:r>
              <a:rPr lang="en-US" sz="1800" dirty="0"/>
              <a:t>(6/17, Yreka, CA)</a:t>
            </a:r>
            <a:endParaRPr lang="en-US" dirty="0"/>
          </a:p>
          <a:p>
            <a:pPr lvl="2"/>
            <a:r>
              <a:rPr lang="en-US" sz="1800" dirty="0"/>
              <a:t>Morning and afternoon classes</a:t>
            </a:r>
          </a:p>
          <a:p>
            <a:r>
              <a:rPr lang="en-US" b="1" dirty="0"/>
              <a:t>Special Notes</a:t>
            </a:r>
          </a:p>
          <a:p>
            <a:pPr lvl="1"/>
            <a:r>
              <a:rPr lang="en-US" dirty="0"/>
              <a:t>First in the nation to offer Rural Road Safety Champion Core Modules on Demand</a:t>
            </a:r>
          </a:p>
          <a:p>
            <a:pPr lvl="2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8390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F164-E813-F5AD-BB2B-A2C45F5F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B2E6A-A22C-1CC0-381C-109C6D0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58474" y="1673714"/>
            <a:ext cx="5435207" cy="6552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Technical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1F40DDE9-A7CB-888C-47FD-0366BC2BA965}"/>
              </a:ext>
            </a:extLst>
          </p:cNvPr>
          <p:cNvSpPr txBox="1">
            <a:spLocks/>
          </p:cNvSpPr>
          <p:nvPr/>
        </p:nvSpPr>
        <p:spPr>
          <a:xfrm>
            <a:off x="3442569" y="1286092"/>
            <a:ext cx="7795702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/>
              <a:t>Planning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Torres Martinez Desert Cahuilla Indians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Long Range Transportation Plan</a:t>
            </a:r>
          </a:p>
          <a:p>
            <a:pPr>
              <a:lnSpc>
                <a:spcPct val="150000"/>
              </a:lnSpc>
            </a:pPr>
            <a:r>
              <a:rPr lang="en-US" b="1" dirty="0"/>
              <a:t>Grants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Potter Valley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Funding Sources for 12 sites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FEC57CB-576C-482F-A3F0-816377B3E8EC}"/>
              </a:ext>
            </a:extLst>
          </p:cNvPr>
          <p:cNvSpPr txBox="1">
            <a:spLocks/>
          </p:cNvSpPr>
          <p:nvPr/>
        </p:nvSpPr>
        <p:spPr>
          <a:xfrm rot="16200000">
            <a:off x="-182896" y="1819565"/>
            <a:ext cx="5274127" cy="6552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u="none" kern="1200" baseline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Assistance</a:t>
            </a:r>
          </a:p>
        </p:txBody>
      </p:sp>
    </p:spTree>
    <p:extLst>
      <p:ext uri="{BB962C8B-B14F-4D97-AF65-F5344CB8AC3E}">
        <p14:creationId xmlns:p14="http://schemas.microsoft.com/office/powerpoint/2010/main" val="36244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C51F3-EF43-F282-2DB9-D1BCE3ED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04E47-EAFF-3252-6F84-5B992D28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Updates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045BC21-4978-CB51-2603-62D4B960DE3A}"/>
              </a:ext>
            </a:extLst>
          </p:cNvPr>
          <p:cNvSpPr txBox="1">
            <a:spLocks/>
          </p:cNvSpPr>
          <p:nvPr/>
        </p:nvSpPr>
        <p:spPr>
          <a:xfrm>
            <a:off x="3659841" y="655331"/>
            <a:ext cx="7176270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Things to Note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Planning a safety mini-conference with the National Rural Safety Center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Less training cancelations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Updating “Plans Reading” course materials and curriculum.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Drafting work plan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Nominated to serve on the Board of Director for the Rural and Tribal Transit Training Institute (RATTTI)</a:t>
            </a:r>
          </a:p>
          <a:p>
            <a:pPr lvl="1"/>
            <a:endParaRPr lang="en-US" i="1" dirty="0"/>
          </a:p>
          <a:p>
            <a:pPr lvl="1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1806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35E9-97F8-DBD3-F625-5B5D2AE4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0AF27-2638-2B34-F507-6CFE065F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Support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9A89A552-D765-9290-A8B3-57988F50C9E0}"/>
              </a:ext>
            </a:extLst>
          </p:cNvPr>
          <p:cNvSpPr txBox="1">
            <a:spLocks/>
          </p:cNvSpPr>
          <p:nvPr/>
        </p:nvSpPr>
        <p:spPr>
          <a:xfrm>
            <a:off x="3353864" y="1585300"/>
            <a:ext cx="8235161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/>
              <a:t>Ways to Support WTTAP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Help us market WTTAP opportunities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Training, technical assistance, Road Scholar Program etc.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Share the Newsletter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Encourage tribes to join our mailing list</a:t>
            </a:r>
          </a:p>
        </p:txBody>
      </p:sp>
    </p:spTree>
    <p:extLst>
      <p:ext uri="{BB962C8B-B14F-4D97-AF65-F5344CB8AC3E}">
        <p14:creationId xmlns:p14="http://schemas.microsoft.com/office/powerpoint/2010/main" val="3250134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E5C0-F9D0-EE3F-0081-D569B25D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B2F0D-7ECE-113F-12D5-0D968880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8243" y="2166548"/>
            <a:ext cx="5135338" cy="655284"/>
          </a:xfrm>
        </p:spPr>
        <p:txBody>
          <a:bodyPr/>
          <a:lstStyle/>
          <a:p>
            <a:r>
              <a:rPr lang="en-US" sz="8000" b="0" dirty="0">
                <a:solidFill>
                  <a:schemeClr val="bg1"/>
                </a:solidFill>
                <a:latin typeface="+mn-lt"/>
              </a:rPr>
              <a:t>Questions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473FB1D-4A49-F724-1EC1-1E8465CC11AD}"/>
              </a:ext>
            </a:extLst>
          </p:cNvPr>
          <p:cNvSpPr txBox="1">
            <a:spLocks/>
          </p:cNvSpPr>
          <p:nvPr/>
        </p:nvSpPr>
        <p:spPr>
          <a:xfrm>
            <a:off x="4059543" y="2026076"/>
            <a:ext cx="5444514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Questions</a:t>
            </a:r>
          </a:p>
          <a:p>
            <a:r>
              <a:rPr lang="en-US" dirty="0"/>
              <a:t>Comments</a:t>
            </a:r>
          </a:p>
          <a:p>
            <a:r>
              <a:rPr lang="en-US" dirty="0"/>
              <a:t>Highlights</a:t>
            </a:r>
          </a:p>
          <a:p>
            <a:r>
              <a:rPr lang="en-US" dirty="0"/>
              <a:t>Opportunities </a:t>
            </a:r>
          </a:p>
        </p:txBody>
      </p:sp>
    </p:spTree>
    <p:extLst>
      <p:ext uri="{BB962C8B-B14F-4D97-AF65-F5344CB8AC3E}">
        <p14:creationId xmlns:p14="http://schemas.microsoft.com/office/powerpoint/2010/main" val="306287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TTAP">
      <a:dk1>
        <a:srgbClr val="000000"/>
      </a:dk1>
      <a:lt1>
        <a:sysClr val="window" lastClr="FFFFFF"/>
      </a:lt1>
      <a:dk2>
        <a:srgbClr val="680000"/>
      </a:dk2>
      <a:lt2>
        <a:srgbClr val="E8E8E8"/>
      </a:lt2>
      <a:accent1>
        <a:srgbClr val="F00000"/>
      </a:accent1>
      <a:accent2>
        <a:srgbClr val="FE8600"/>
      </a:accent2>
      <a:accent3>
        <a:srgbClr val="FCFD5B"/>
      </a:accent3>
      <a:accent4>
        <a:srgbClr val="FFFFFF"/>
      </a:accent4>
      <a:accent5>
        <a:srgbClr val="000000"/>
      </a:accent5>
      <a:accent6>
        <a:srgbClr val="C00000"/>
      </a:accent6>
      <a:hlink>
        <a:srgbClr val="F00000"/>
      </a:hlink>
      <a:folHlink>
        <a:srgbClr val="680000"/>
      </a:folHlink>
    </a:clrScheme>
    <a:fontScheme name="WTTAP">
      <a:majorFont>
        <a:latin typeface="Aptos Seri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TTAP Template" id="{96748559-A735-4EBB-BECD-E60F9EDBB1BD}" vid="{3A2E1D59-5435-4DCA-8C2B-39E894FE59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WTTAP Template</Template>
  <TotalTime>4646</TotalTime>
  <Words>290</Words>
  <Application>Microsoft Office PowerPoint</Application>
  <PresentationFormat>Widescreen</PresentationFormat>
  <Paragraphs>71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Serif</vt:lpstr>
      <vt:lpstr>Arial</vt:lpstr>
      <vt:lpstr>Proxima Nova</vt:lpstr>
      <vt:lpstr>Times New Roman</vt:lpstr>
      <vt:lpstr>Office Theme</vt:lpstr>
      <vt:lpstr>Western TTAP</vt:lpstr>
      <vt:lpstr>May 26, 2026</vt:lpstr>
      <vt:lpstr>Training </vt:lpstr>
      <vt:lpstr>Training </vt:lpstr>
      <vt:lpstr>Training </vt:lpstr>
      <vt:lpstr>Technical</vt:lpstr>
      <vt:lpstr>Updates</vt:lpstr>
      <vt:lpstr>Support</vt:lpstr>
      <vt:lpstr>Questions</vt:lpstr>
      <vt:lpstr>June 23,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Slaboch</dc:creator>
  <cp:lastModifiedBy>Carrie Brown</cp:lastModifiedBy>
  <cp:revision>22</cp:revision>
  <dcterms:created xsi:type="dcterms:W3CDTF">2026-01-27T18:46:50Z</dcterms:created>
  <dcterms:modified xsi:type="dcterms:W3CDTF">2026-05-26T14:58:35Z</dcterms:modified>
</cp:coreProperties>
</file>